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Lst>
  <p:sldSz cy="5143500" cx="9144000"/>
  <p:notesSz cx="6858000" cy="9144000"/>
  <p:embeddedFontLst>
    <p:embeddedFont>
      <p:font typeface="Average"/>
      <p:regular r:id="rId34"/>
    </p:embeddedFont>
    <p:embeddedFont>
      <p:font typeface="Oswald"/>
      <p:regular r:id="rId35"/>
      <p:bold r:id="rId36"/>
    </p:embeddedFont>
    <p:embeddedFont>
      <p:font typeface="Century Gothic"/>
      <p:regular r:id="rId37"/>
      <p:bold r:id="rId38"/>
      <p:italic r:id="rId39"/>
      <p:boldItalic r:id="rId4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CenturyGothic-boldItalic.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font" Target="fonts/Oswald-regular.fntdata"/><Relationship Id="rId12" Type="http://schemas.openxmlformats.org/officeDocument/2006/relationships/slide" Target="slides/slide7.xml"/><Relationship Id="rId34" Type="http://schemas.openxmlformats.org/officeDocument/2006/relationships/font" Target="fonts/Average-regular.fntdata"/><Relationship Id="rId15" Type="http://schemas.openxmlformats.org/officeDocument/2006/relationships/slide" Target="slides/slide10.xml"/><Relationship Id="rId37" Type="http://schemas.openxmlformats.org/officeDocument/2006/relationships/font" Target="fonts/CenturyGothic-regular.fntdata"/><Relationship Id="rId14" Type="http://schemas.openxmlformats.org/officeDocument/2006/relationships/slide" Target="slides/slide9.xml"/><Relationship Id="rId36" Type="http://schemas.openxmlformats.org/officeDocument/2006/relationships/font" Target="fonts/Oswald-bold.fntdata"/><Relationship Id="rId17" Type="http://schemas.openxmlformats.org/officeDocument/2006/relationships/slide" Target="slides/slide12.xml"/><Relationship Id="rId39" Type="http://schemas.openxmlformats.org/officeDocument/2006/relationships/font" Target="fonts/CenturyGothic-italic.fntdata"/><Relationship Id="rId16" Type="http://schemas.openxmlformats.org/officeDocument/2006/relationships/slide" Target="slides/slide11.xml"/><Relationship Id="rId38" Type="http://schemas.openxmlformats.org/officeDocument/2006/relationships/font" Target="fonts/CenturyGothic-bold.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 name="Shape 52"/>
        <p:cNvGrpSpPr/>
        <p:nvPr/>
      </p:nvGrpSpPr>
      <p:grpSpPr>
        <a:xfrm>
          <a:off x="0" y="0"/>
          <a:ext cx="0" cy="0"/>
          <a:chOff x="0" y="0"/>
          <a:chExt cx="0" cy="0"/>
        </a:xfrm>
      </p:grpSpPr>
      <p:sp>
        <p:nvSpPr>
          <p:cNvPr id="53" name="Google Shape;5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4" name="Google Shape;5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99d38a706e_4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99d38a706e_4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9b2ef93288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9b2ef93288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9b2ef93288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9b2ef93288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9b422f874e_2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9b422f874e_2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9b2ef93288_2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9b2ef93288_2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9b2ef93288_2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9b2ef93288_2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9b422f874e_2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9b422f874e_2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9b422f874e_2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9b422f874e_2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99d38a706e_4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99d38a706e_4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99d38a706e_7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99d38a706e_7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g9b422f874e_0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g9b422f874e_0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99d38a706e_7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99d38a706e_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99d38a706e_7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99d38a706e_7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9b422f874e_2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9b422f874e_2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9b422f874e_2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9b422f874e_2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99d38a706e_4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99d38a706e_4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99d38a706e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99d38a706e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9b422f874e_2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9b422f874e_2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9b422f874e_2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9b422f874e_2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9b422f874e_2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9b422f874e_2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9b422f874e_2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9b422f874e_2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9b422f874e_2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9b422f874e_2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9b2ef93288_2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9b2ef93288_2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9b422f874e_2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9b422f874e_2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9b422f874e_2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9b422f874e_2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9b422f874e_2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9b422f874e_2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9b422f874e_2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9b422f874e_2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0" name="Shape 10"/>
        <p:cNvGrpSpPr/>
        <p:nvPr/>
      </p:nvGrpSpPr>
      <p:grpSpPr>
        <a:xfrm>
          <a:off x="0" y="0"/>
          <a:ext cx="0" cy="0"/>
          <a:chOff x="0" y="0"/>
          <a:chExt cx="0" cy="0"/>
        </a:xfrm>
      </p:grpSpPr>
      <p:sp>
        <p:nvSpPr>
          <p:cNvPr id="11" name="Google Shape;11;p2"/>
          <p:cNvSpPr txBox="1"/>
          <p:nvPr>
            <p:ph idx="1" type="subTitle"/>
          </p:nvPr>
        </p:nvSpPr>
        <p:spPr>
          <a:xfrm>
            <a:off x="671250" y="3174876"/>
            <a:ext cx="78015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2" name="Google Shape;12;p2"/>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3" name="Google Shape;13;p2"/>
          <p:cNvSpPr txBox="1"/>
          <p:nvPr>
            <p:ph type="ctrTitle"/>
          </p:nvPr>
        </p:nvSpPr>
        <p:spPr>
          <a:xfrm>
            <a:off x="671258" y="990800"/>
            <a:ext cx="7801500" cy="17301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800"/>
              <a:buNone/>
              <a:defRPr sz="48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6" name="Shape 46"/>
        <p:cNvGrpSpPr/>
        <p:nvPr/>
      </p:nvGrpSpPr>
      <p:grpSpPr>
        <a:xfrm>
          <a:off x="0" y="0"/>
          <a:ext cx="0" cy="0"/>
          <a:chOff x="0" y="0"/>
          <a:chExt cx="0" cy="0"/>
        </a:xfrm>
      </p:grpSpPr>
      <p:sp>
        <p:nvSpPr>
          <p:cNvPr id="47" name="Google Shape;47;p11"/>
          <p:cNvSpPr txBox="1"/>
          <p:nvPr>
            <p:ph hasCustomPrompt="1" type="title"/>
          </p:nvPr>
        </p:nvSpPr>
        <p:spPr>
          <a:xfrm>
            <a:off x="311700" y="1255275"/>
            <a:ext cx="8520600" cy="18906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8" name="Google Shape;48;p11"/>
          <p:cNvSpPr txBox="1"/>
          <p:nvPr>
            <p:ph idx="1" type="body"/>
          </p:nvPr>
        </p:nvSpPr>
        <p:spPr>
          <a:xfrm>
            <a:off x="311700" y="32284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9" name="Google Shape;49;p11"/>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0" name="Shape 50"/>
        <p:cNvGrpSpPr/>
        <p:nvPr/>
      </p:nvGrpSpPr>
      <p:grpSpPr>
        <a:xfrm>
          <a:off x="0" y="0"/>
          <a:ext cx="0" cy="0"/>
          <a:chOff x="0" y="0"/>
          <a:chExt cx="0" cy="0"/>
        </a:xfrm>
      </p:grpSpPr>
      <p:sp>
        <p:nvSpPr>
          <p:cNvPr id="51" name="Google Shape;51;p12"/>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 name="Shape 14"/>
        <p:cNvGrpSpPr/>
        <p:nvPr/>
      </p:nvGrpSpPr>
      <p:grpSpPr>
        <a:xfrm>
          <a:off x="0" y="0"/>
          <a:ext cx="0" cy="0"/>
          <a:chOff x="0" y="0"/>
          <a:chExt cx="0" cy="0"/>
        </a:xfrm>
      </p:grpSpPr>
      <p:sp>
        <p:nvSpPr>
          <p:cNvPr id="15" name="Google Shape;15;p3"/>
          <p:cNvSpPr txBox="1"/>
          <p:nvPr>
            <p:ph type="title"/>
          </p:nvPr>
        </p:nvSpPr>
        <p:spPr>
          <a:xfrm>
            <a:off x="671250" y="2141250"/>
            <a:ext cx="7852200" cy="8610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6" name="Google Shape;16;p3"/>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 name="Shape 17"/>
        <p:cNvGrpSpPr/>
        <p:nvPr/>
      </p:nvGrpSpPr>
      <p:grpSpPr>
        <a:xfrm>
          <a:off x="0" y="0"/>
          <a:ext cx="0" cy="0"/>
          <a:chOff x="0" y="0"/>
          <a:chExt cx="0" cy="0"/>
        </a:xfrm>
      </p:grpSpPr>
      <p:sp>
        <p:nvSpPr>
          <p:cNvPr id="18" name="Google Shape;18;p4"/>
          <p:cNvSpPr txBox="1"/>
          <p:nvPr>
            <p:ph type="title"/>
          </p:nvPr>
        </p:nvSpPr>
        <p:spPr>
          <a:xfrm>
            <a:off x="311700" y="2514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9" name="Google Shape;19;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0" name="Google Shape;20;p4"/>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1" name="Shape 21"/>
        <p:cNvGrpSpPr/>
        <p:nvPr/>
      </p:nvGrpSpPr>
      <p:grpSpPr>
        <a:xfrm>
          <a:off x="0" y="0"/>
          <a:ext cx="0" cy="0"/>
          <a:chOff x="0" y="0"/>
          <a:chExt cx="0" cy="0"/>
        </a:xfrm>
      </p:grpSpPr>
      <p:sp>
        <p:nvSpPr>
          <p:cNvPr id="22" name="Google Shape;22;p5"/>
          <p:cNvSpPr txBox="1"/>
          <p:nvPr>
            <p:ph type="title"/>
          </p:nvPr>
        </p:nvSpPr>
        <p:spPr>
          <a:xfrm>
            <a:off x="311700" y="2514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3" name="Google Shape;23;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5" name="Google Shape;25;p5"/>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6" name="Shape 26"/>
        <p:cNvGrpSpPr/>
        <p:nvPr/>
      </p:nvGrpSpPr>
      <p:grpSpPr>
        <a:xfrm>
          <a:off x="0" y="0"/>
          <a:ext cx="0" cy="0"/>
          <a:chOff x="0" y="0"/>
          <a:chExt cx="0" cy="0"/>
        </a:xfrm>
      </p:grpSpPr>
      <p:sp>
        <p:nvSpPr>
          <p:cNvPr id="27" name="Google Shape;27;p6"/>
          <p:cNvSpPr txBox="1"/>
          <p:nvPr>
            <p:ph type="title"/>
          </p:nvPr>
        </p:nvSpPr>
        <p:spPr>
          <a:xfrm>
            <a:off x="311700" y="2514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8" name="Google Shape;28;p6"/>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9" name="Shape 29"/>
        <p:cNvGrpSpPr/>
        <p:nvPr/>
      </p:nvGrpSpPr>
      <p:grpSpPr>
        <a:xfrm>
          <a:off x="0" y="0"/>
          <a:ext cx="0" cy="0"/>
          <a:chOff x="0" y="0"/>
          <a:chExt cx="0" cy="0"/>
        </a:xfrm>
      </p:grpSpPr>
      <p:sp>
        <p:nvSpPr>
          <p:cNvPr id="30" name="Google Shape;30;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1" name="Google Shape;31;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2" name="Google Shape;32;p7"/>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3" name="Shape 33"/>
        <p:cNvGrpSpPr/>
        <p:nvPr/>
      </p:nvGrpSpPr>
      <p:grpSpPr>
        <a:xfrm>
          <a:off x="0" y="0"/>
          <a:ext cx="0" cy="0"/>
          <a:chOff x="0" y="0"/>
          <a:chExt cx="0" cy="0"/>
        </a:xfrm>
      </p:grpSpPr>
      <p:sp>
        <p:nvSpPr>
          <p:cNvPr id="34" name="Google Shape;34;p8"/>
          <p:cNvSpPr txBox="1"/>
          <p:nvPr>
            <p:ph type="title"/>
          </p:nvPr>
        </p:nvSpPr>
        <p:spPr>
          <a:xfrm>
            <a:off x="490250" y="526350"/>
            <a:ext cx="6227100" cy="4090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35" name="Google Shape;35;p8"/>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6" name="Shape 36"/>
        <p:cNvGrpSpPr/>
        <p:nvPr/>
      </p:nvGrpSpPr>
      <p:grpSpPr>
        <a:xfrm>
          <a:off x="0" y="0"/>
          <a:ext cx="0" cy="0"/>
          <a:chOff x="0" y="0"/>
          <a:chExt cx="0" cy="0"/>
        </a:xfrm>
      </p:grpSpPr>
      <p:sp>
        <p:nvSpPr>
          <p:cNvPr id="37" name="Google Shape;37;p9"/>
          <p:cNvSpPr/>
          <p:nvPr/>
        </p:nvSpPr>
        <p:spPr>
          <a:xfrm>
            <a:off x="457200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8" name="Google Shape;38;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39" name="Google Shape;39;p9"/>
          <p:cNvSpPr txBox="1"/>
          <p:nvPr>
            <p:ph type="title"/>
          </p:nvPr>
        </p:nvSpPr>
        <p:spPr>
          <a:xfrm>
            <a:off x="265500" y="1081400"/>
            <a:ext cx="4045200" cy="1710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0" name="Google Shape;40;p9"/>
          <p:cNvSpPr txBox="1"/>
          <p:nvPr>
            <p:ph idx="1" type="subTitle"/>
          </p:nvPr>
        </p:nvSpPr>
        <p:spPr>
          <a:xfrm>
            <a:off x="265500" y="2845201"/>
            <a:ext cx="4045200" cy="1345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2100"/>
              <a:buNone/>
              <a:defRPr sz="21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p:txBody>
      </p:sp>
      <p:sp>
        <p:nvSpPr>
          <p:cNvPr id="41" name="Google Shape;41;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42" name="Google Shape;42;p9"/>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3" name="Shape 43"/>
        <p:cNvGrpSpPr/>
        <p:nvPr/>
      </p:nvGrpSpPr>
      <p:grpSpPr>
        <a:xfrm>
          <a:off x="0" y="0"/>
          <a:ext cx="0" cy="0"/>
          <a:chOff x="0" y="0"/>
          <a:chExt cx="0" cy="0"/>
        </a:xfrm>
      </p:grpSpPr>
      <p:sp>
        <p:nvSpPr>
          <p:cNvPr id="44" name="Google Shape;44;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Clr>
                <a:schemeClr val="dk1"/>
              </a:buClr>
              <a:buSzPts val="2100"/>
              <a:buFont typeface="Oswald"/>
              <a:buNone/>
              <a:defRPr sz="2100">
                <a:solidFill>
                  <a:schemeClr val="dk1"/>
                </a:solidFill>
                <a:latin typeface="Oswald"/>
                <a:ea typeface="Oswald"/>
                <a:cs typeface="Oswald"/>
                <a:sym typeface="Oswald"/>
              </a:defRPr>
            </a:lvl1pPr>
          </a:lstStyle>
          <a:p/>
        </p:txBody>
      </p:sp>
      <p:sp>
        <p:nvSpPr>
          <p:cNvPr id="45" name="Google Shape;45;p10"/>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lat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2514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1pPr>
            <a:lvl2pPr lvl="1">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2pPr>
            <a:lvl3pPr lvl="2">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3pPr>
            <a:lvl4pPr lvl="3">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4pPr>
            <a:lvl5pPr lvl="4">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5pPr>
            <a:lvl6pPr lvl="5">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6pPr>
            <a:lvl7pPr lvl="6">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7pPr>
            <a:lvl8pPr lvl="7">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8pPr>
            <a:lvl9pPr lvl="8">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accent3"/>
              </a:buClr>
              <a:buSzPts val="1800"/>
              <a:buFont typeface="Average"/>
              <a:buChar char="●"/>
              <a:defRPr sz="1800">
                <a:solidFill>
                  <a:schemeClr val="accent3"/>
                </a:solidFill>
                <a:latin typeface="Average"/>
                <a:ea typeface="Average"/>
                <a:cs typeface="Average"/>
                <a:sym typeface="Average"/>
              </a:defRPr>
            </a:lvl1pPr>
            <a:lvl2pPr indent="-317500" lvl="1" marL="9144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2pPr>
            <a:lvl3pPr indent="-317500" lvl="2" marL="13716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3pPr>
            <a:lvl4pPr indent="-317500" lvl="3" marL="18288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4pPr>
            <a:lvl5pPr indent="-317500" lvl="4" marL="22860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5pPr>
            <a:lvl6pPr indent="-317500" lvl="5" marL="27432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6pPr>
            <a:lvl7pPr indent="-317500" lvl="6" marL="32004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7pPr>
            <a:lvl8pPr indent="-317500" lvl="7" marL="36576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8pPr>
            <a:lvl9pPr indent="-317500" lvl="8" marL="4114800">
              <a:lnSpc>
                <a:spcPct val="115000"/>
              </a:lnSpc>
              <a:spcBef>
                <a:spcPts val="1600"/>
              </a:spcBef>
              <a:spcAft>
                <a:spcPts val="1600"/>
              </a:spcAft>
              <a:buClr>
                <a:schemeClr val="accent3"/>
              </a:buClr>
              <a:buSzPts val="1400"/>
              <a:buFont typeface="Average"/>
              <a:buChar char="■"/>
              <a:defRPr>
                <a:solidFill>
                  <a:schemeClr val="accent3"/>
                </a:solidFill>
                <a:latin typeface="Average"/>
                <a:ea typeface="Average"/>
                <a:cs typeface="Average"/>
                <a:sym typeface="Average"/>
              </a:defRPr>
            </a:lvl9pPr>
          </a:lstStyle>
          <a:p/>
        </p:txBody>
      </p:sp>
      <p:sp>
        <p:nvSpPr>
          <p:cNvPr id="8" name="Google Shape;8;p1"/>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3"/>
                </a:solidFill>
                <a:latin typeface="Average"/>
                <a:ea typeface="Average"/>
                <a:cs typeface="Average"/>
                <a:sym typeface="Average"/>
              </a:defRPr>
            </a:lvl1pPr>
            <a:lvl2pPr lvl="1" algn="r">
              <a:buNone/>
              <a:defRPr sz="1000">
                <a:solidFill>
                  <a:schemeClr val="accent3"/>
                </a:solidFill>
                <a:latin typeface="Average"/>
                <a:ea typeface="Average"/>
                <a:cs typeface="Average"/>
                <a:sym typeface="Average"/>
              </a:defRPr>
            </a:lvl2pPr>
            <a:lvl3pPr lvl="2" algn="r">
              <a:buNone/>
              <a:defRPr sz="1000">
                <a:solidFill>
                  <a:schemeClr val="accent3"/>
                </a:solidFill>
                <a:latin typeface="Average"/>
                <a:ea typeface="Average"/>
                <a:cs typeface="Average"/>
                <a:sym typeface="Average"/>
              </a:defRPr>
            </a:lvl3pPr>
            <a:lvl4pPr lvl="3" algn="r">
              <a:buNone/>
              <a:defRPr sz="1000">
                <a:solidFill>
                  <a:schemeClr val="accent3"/>
                </a:solidFill>
                <a:latin typeface="Average"/>
                <a:ea typeface="Average"/>
                <a:cs typeface="Average"/>
                <a:sym typeface="Average"/>
              </a:defRPr>
            </a:lvl4pPr>
            <a:lvl5pPr lvl="4" algn="r">
              <a:buNone/>
              <a:defRPr sz="1000">
                <a:solidFill>
                  <a:schemeClr val="accent3"/>
                </a:solidFill>
                <a:latin typeface="Average"/>
                <a:ea typeface="Average"/>
                <a:cs typeface="Average"/>
                <a:sym typeface="Average"/>
              </a:defRPr>
            </a:lvl5pPr>
            <a:lvl6pPr lvl="5" algn="r">
              <a:buNone/>
              <a:defRPr sz="1000">
                <a:solidFill>
                  <a:schemeClr val="accent3"/>
                </a:solidFill>
                <a:latin typeface="Average"/>
                <a:ea typeface="Average"/>
                <a:cs typeface="Average"/>
                <a:sym typeface="Average"/>
              </a:defRPr>
            </a:lvl6pPr>
            <a:lvl7pPr lvl="6" algn="r">
              <a:buNone/>
              <a:defRPr sz="1000">
                <a:solidFill>
                  <a:schemeClr val="accent3"/>
                </a:solidFill>
                <a:latin typeface="Average"/>
                <a:ea typeface="Average"/>
                <a:cs typeface="Average"/>
                <a:sym typeface="Average"/>
              </a:defRPr>
            </a:lvl7pPr>
            <a:lvl8pPr lvl="7" algn="r">
              <a:buNone/>
              <a:defRPr sz="1000">
                <a:solidFill>
                  <a:schemeClr val="accent3"/>
                </a:solidFill>
                <a:latin typeface="Average"/>
                <a:ea typeface="Average"/>
                <a:cs typeface="Average"/>
                <a:sym typeface="Average"/>
              </a:defRPr>
            </a:lvl8pPr>
            <a:lvl9pPr lvl="8" algn="r">
              <a:buNone/>
              <a:defRPr sz="1000">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
              <a:t>‹#›</a:t>
            </a:fld>
            <a:endParaRPr/>
          </a:p>
        </p:txBody>
      </p:sp>
      <p:sp>
        <p:nvSpPr>
          <p:cNvPr id="9" name="Google Shape;9;p1"/>
          <p:cNvSpPr txBox="1"/>
          <p:nvPr>
            <p:ph idx="2" type="title"/>
          </p:nvPr>
        </p:nvSpPr>
        <p:spPr>
          <a:xfrm>
            <a:off x="311700" y="824125"/>
            <a:ext cx="8520600" cy="2511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Clr>
                <a:schemeClr val="dk1"/>
              </a:buClr>
              <a:buSzPts val="1800"/>
              <a:buFont typeface="Oswald"/>
              <a:buNone/>
              <a:defRPr sz="1800">
                <a:solidFill>
                  <a:schemeClr val="dk1"/>
                </a:solidFill>
                <a:latin typeface="Oswald"/>
                <a:ea typeface="Oswald"/>
                <a:cs typeface="Oswald"/>
                <a:sym typeface="Oswald"/>
              </a:defRPr>
            </a:lvl1pPr>
            <a:lvl2pPr lvl="1"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2pPr>
            <a:lvl3pPr lvl="2"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3pPr>
            <a:lvl4pPr lvl="3"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4pPr>
            <a:lvl5pPr lvl="4"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5pPr>
            <a:lvl6pPr lvl="5"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6pPr>
            <a:lvl7pPr lvl="6"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7pPr>
            <a:lvl8pPr lvl="7"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8pPr>
            <a:lvl9pPr lvl="8"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5.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9.png"/><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0.png"/><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6.png"/><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4.png"/><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4.png"/><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0.png"/><Relationship Id="rId4" Type="http://schemas.openxmlformats.org/officeDocument/2006/relationships/image" Target="../media/image1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1.xml"/><Relationship Id="rId3" Type="http://schemas.openxmlformats.org/officeDocument/2006/relationships/image" Target="../media/image1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3.png"/><Relationship Id="rId4" Type="http://schemas.openxmlformats.org/officeDocument/2006/relationships/image" Target="../media/image22.png"/><Relationship Id="rId5" Type="http://schemas.openxmlformats.org/officeDocument/2006/relationships/image" Target="../media/image2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5.png"/><Relationship Id="rId4" Type="http://schemas.openxmlformats.org/officeDocument/2006/relationships/image" Target="../media/image3.png"/><Relationship Id="rId5"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2.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5" name="Shape 55"/>
        <p:cNvGrpSpPr/>
        <p:nvPr/>
      </p:nvGrpSpPr>
      <p:grpSpPr>
        <a:xfrm>
          <a:off x="0" y="0"/>
          <a:ext cx="0" cy="0"/>
          <a:chOff x="0" y="0"/>
          <a:chExt cx="0" cy="0"/>
        </a:xfrm>
      </p:grpSpPr>
      <p:sp>
        <p:nvSpPr>
          <p:cNvPr id="56" name="Google Shape;56;p13"/>
          <p:cNvSpPr txBox="1"/>
          <p:nvPr>
            <p:ph type="ctrTitle"/>
          </p:nvPr>
        </p:nvSpPr>
        <p:spPr>
          <a:xfrm>
            <a:off x="671200" y="334225"/>
            <a:ext cx="7530900" cy="1730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rgbClr val="20124D"/>
                </a:solidFill>
              </a:rPr>
              <a:t>West Nile Virus Prediction</a:t>
            </a:r>
            <a:endParaRPr>
              <a:solidFill>
                <a:srgbClr val="20124D"/>
              </a:solidFill>
            </a:endParaRPr>
          </a:p>
          <a:p>
            <a:pPr indent="0" lvl="0" marL="0" rtl="0" algn="ctr">
              <a:spcBef>
                <a:spcPts val="0"/>
              </a:spcBef>
              <a:spcAft>
                <a:spcPts val="0"/>
              </a:spcAft>
              <a:buNone/>
            </a:pPr>
            <a:r>
              <a:rPr lang="en" sz="1800">
                <a:solidFill>
                  <a:srgbClr val="20124D"/>
                </a:solidFill>
              </a:rPr>
              <a:t>DSI-16 Project 4</a:t>
            </a:r>
            <a:r>
              <a:rPr lang="en" sz="3200">
                <a:solidFill>
                  <a:srgbClr val="20124D"/>
                </a:solidFill>
              </a:rPr>
              <a:t> </a:t>
            </a:r>
            <a:endParaRPr sz="3200">
              <a:solidFill>
                <a:srgbClr val="20124D"/>
              </a:solidFill>
            </a:endParaRPr>
          </a:p>
        </p:txBody>
      </p:sp>
      <p:sp>
        <p:nvSpPr>
          <p:cNvPr id="57" name="Google Shape;57;p13"/>
          <p:cNvSpPr txBox="1"/>
          <p:nvPr>
            <p:ph idx="1" type="subTitle"/>
          </p:nvPr>
        </p:nvSpPr>
        <p:spPr>
          <a:xfrm>
            <a:off x="2432350" y="-157225"/>
            <a:ext cx="4008600" cy="792600"/>
          </a:xfrm>
          <a:prstGeom prst="rect">
            <a:avLst/>
          </a:prstGeom>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700">
                <a:solidFill>
                  <a:srgbClr val="FFFFFF"/>
                </a:solidFill>
              </a:rPr>
              <a:t>Alexis | Alyse | Dylan | Wei Tian</a:t>
            </a:r>
            <a:endParaRPr b="1" sz="1700">
              <a:solidFill>
                <a:srgbClr val="FFFFFF"/>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2"/>
          <p:cNvSpPr txBox="1"/>
          <p:nvPr>
            <p:ph type="title"/>
          </p:nvPr>
        </p:nvSpPr>
        <p:spPr>
          <a:xfrm>
            <a:off x="311700" y="251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Collected Mosquito Data: Key Findings</a:t>
            </a:r>
            <a:endParaRPr/>
          </a:p>
        </p:txBody>
      </p:sp>
      <p:sp>
        <p:nvSpPr>
          <p:cNvPr id="157" name="Google Shape;157;p22"/>
          <p:cNvSpPr txBox="1"/>
          <p:nvPr>
            <p:ph idx="4294967295" type="title"/>
          </p:nvPr>
        </p:nvSpPr>
        <p:spPr>
          <a:xfrm>
            <a:off x="311700" y="824125"/>
            <a:ext cx="8520600" cy="251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Analysis of WNV presence</a:t>
            </a:r>
            <a:endParaRPr/>
          </a:p>
        </p:txBody>
      </p:sp>
      <p:pic>
        <p:nvPicPr>
          <p:cNvPr id="158" name="Google Shape;158;p22"/>
          <p:cNvPicPr preferRelativeResize="0"/>
          <p:nvPr/>
        </p:nvPicPr>
        <p:blipFill>
          <a:blip r:embed="rId3">
            <a:alphaModFix/>
          </a:blip>
          <a:stretch>
            <a:fillRect/>
          </a:stretch>
        </p:blipFill>
        <p:spPr>
          <a:xfrm>
            <a:off x="684125" y="1151850"/>
            <a:ext cx="3791457" cy="3763475"/>
          </a:xfrm>
          <a:prstGeom prst="rect">
            <a:avLst/>
          </a:prstGeom>
          <a:noFill/>
          <a:ln>
            <a:noFill/>
          </a:ln>
        </p:spPr>
      </p:pic>
      <p:pic>
        <p:nvPicPr>
          <p:cNvPr id="159" name="Google Shape;159;p22"/>
          <p:cNvPicPr preferRelativeResize="0"/>
          <p:nvPr/>
        </p:nvPicPr>
        <p:blipFill>
          <a:blip r:embed="rId4">
            <a:alphaModFix/>
          </a:blip>
          <a:stretch>
            <a:fillRect/>
          </a:stretch>
        </p:blipFill>
        <p:spPr>
          <a:xfrm>
            <a:off x="4800607" y="1151850"/>
            <a:ext cx="3735494" cy="37634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23"/>
          <p:cNvSpPr txBox="1"/>
          <p:nvPr>
            <p:ph type="title"/>
          </p:nvPr>
        </p:nvSpPr>
        <p:spPr>
          <a:xfrm>
            <a:off x="311700" y="251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Collected Mosquito Data: Key Findings</a:t>
            </a:r>
            <a:endParaRPr/>
          </a:p>
        </p:txBody>
      </p:sp>
      <p:grpSp>
        <p:nvGrpSpPr>
          <p:cNvPr id="165" name="Google Shape;165;p23"/>
          <p:cNvGrpSpPr/>
          <p:nvPr/>
        </p:nvGrpSpPr>
        <p:grpSpPr>
          <a:xfrm>
            <a:off x="4793500" y="1181341"/>
            <a:ext cx="4122300" cy="3790585"/>
            <a:chOff x="3663550" y="976525"/>
            <a:chExt cx="4122300" cy="4014600"/>
          </a:xfrm>
        </p:grpSpPr>
        <p:sp>
          <p:nvSpPr>
            <p:cNvPr id="166" name="Google Shape;166;p23"/>
            <p:cNvSpPr/>
            <p:nvPr/>
          </p:nvSpPr>
          <p:spPr>
            <a:xfrm>
              <a:off x="3663550" y="976525"/>
              <a:ext cx="4122300" cy="40146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67" name="Google Shape;167;p23"/>
            <p:cNvPicPr preferRelativeResize="0"/>
            <p:nvPr/>
          </p:nvPicPr>
          <p:blipFill>
            <a:blip r:embed="rId3">
              <a:alphaModFix/>
            </a:blip>
            <a:stretch>
              <a:fillRect/>
            </a:stretch>
          </p:blipFill>
          <p:spPr>
            <a:xfrm>
              <a:off x="3754312" y="976525"/>
              <a:ext cx="4031419" cy="4014575"/>
            </a:xfrm>
            <a:prstGeom prst="rect">
              <a:avLst/>
            </a:prstGeom>
            <a:noFill/>
            <a:ln>
              <a:noFill/>
            </a:ln>
          </p:spPr>
        </p:pic>
      </p:grpSp>
      <p:grpSp>
        <p:nvGrpSpPr>
          <p:cNvPr id="168" name="Google Shape;168;p23"/>
          <p:cNvGrpSpPr/>
          <p:nvPr/>
        </p:nvGrpSpPr>
        <p:grpSpPr>
          <a:xfrm>
            <a:off x="311700" y="1181342"/>
            <a:ext cx="4122300" cy="3790585"/>
            <a:chOff x="311700" y="957550"/>
            <a:chExt cx="4122300" cy="4014600"/>
          </a:xfrm>
        </p:grpSpPr>
        <p:sp>
          <p:nvSpPr>
            <p:cNvPr id="169" name="Google Shape;169;p23"/>
            <p:cNvSpPr/>
            <p:nvPr/>
          </p:nvSpPr>
          <p:spPr>
            <a:xfrm>
              <a:off x="311700" y="957550"/>
              <a:ext cx="4122300" cy="40146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70" name="Google Shape;170;p23"/>
            <p:cNvPicPr preferRelativeResize="0"/>
            <p:nvPr/>
          </p:nvPicPr>
          <p:blipFill>
            <a:blip r:embed="rId4">
              <a:alphaModFix/>
            </a:blip>
            <a:stretch>
              <a:fillRect/>
            </a:stretch>
          </p:blipFill>
          <p:spPr>
            <a:xfrm>
              <a:off x="311700" y="957550"/>
              <a:ext cx="4122300" cy="4014600"/>
            </a:xfrm>
            <a:prstGeom prst="rect">
              <a:avLst/>
            </a:prstGeom>
            <a:noFill/>
            <a:ln>
              <a:noFill/>
            </a:ln>
          </p:spPr>
        </p:pic>
      </p:grpSp>
      <p:sp>
        <p:nvSpPr>
          <p:cNvPr id="171" name="Google Shape;171;p23"/>
          <p:cNvSpPr/>
          <p:nvPr/>
        </p:nvSpPr>
        <p:spPr>
          <a:xfrm>
            <a:off x="4470800" y="2847300"/>
            <a:ext cx="285900" cy="306000"/>
          </a:xfrm>
          <a:prstGeom prst="rightArrow">
            <a:avLst>
              <a:gd fmla="val 50000" name="adj1"/>
              <a:gd fmla="val 50000" name="adj2"/>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23"/>
          <p:cNvSpPr txBox="1"/>
          <p:nvPr>
            <p:ph idx="4294967295" type="title"/>
          </p:nvPr>
        </p:nvSpPr>
        <p:spPr>
          <a:xfrm>
            <a:off x="311700" y="824125"/>
            <a:ext cx="8520600" cy="251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5"/>
                </a:solidFill>
              </a:rPr>
              <a:t>Spray Effectiveness: </a:t>
            </a:r>
            <a:r>
              <a:rPr lang="en"/>
              <a:t>R</a:t>
            </a:r>
            <a:r>
              <a:rPr lang="en"/>
              <a:t>eduction in Number of Mosquitos &amp; Presence of WNV</a:t>
            </a:r>
            <a:endParaRPr/>
          </a:p>
        </p:txBody>
      </p:sp>
      <p:sp>
        <p:nvSpPr>
          <p:cNvPr id="173" name="Google Shape;173;p23"/>
          <p:cNvSpPr/>
          <p:nvPr/>
        </p:nvSpPr>
        <p:spPr>
          <a:xfrm>
            <a:off x="1335850" y="2017425"/>
            <a:ext cx="2235600" cy="1026900"/>
          </a:xfrm>
          <a:prstGeom prst="rect">
            <a:avLst/>
          </a:prstGeom>
          <a:noFill/>
          <a:ln cap="flat" cmpd="sng" w="19050">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23"/>
          <p:cNvSpPr/>
          <p:nvPr/>
        </p:nvSpPr>
        <p:spPr>
          <a:xfrm>
            <a:off x="5877500" y="2017425"/>
            <a:ext cx="2235600" cy="1026900"/>
          </a:xfrm>
          <a:prstGeom prst="rect">
            <a:avLst/>
          </a:prstGeom>
          <a:noFill/>
          <a:ln cap="flat" cmpd="sng" w="19050">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24"/>
          <p:cNvSpPr/>
          <p:nvPr/>
        </p:nvSpPr>
        <p:spPr>
          <a:xfrm>
            <a:off x="4224725" y="2362750"/>
            <a:ext cx="1000500" cy="725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Century Gothic"/>
                <a:ea typeface="Century Gothic"/>
                <a:cs typeface="Century Gothic"/>
                <a:sym typeface="Century Gothic"/>
              </a:rPr>
              <a:t>ONE MONTH </a:t>
            </a:r>
            <a:endParaRPr sz="1000">
              <a:solidFill>
                <a:schemeClr val="dk1"/>
              </a:solidFill>
              <a:latin typeface="Century Gothic"/>
              <a:ea typeface="Century Gothic"/>
              <a:cs typeface="Century Gothic"/>
              <a:sym typeface="Century Gothic"/>
            </a:endParaRPr>
          </a:p>
          <a:p>
            <a:pPr indent="0" lvl="0" marL="0" rtl="0" algn="ctr">
              <a:spcBef>
                <a:spcPts val="0"/>
              </a:spcBef>
              <a:spcAft>
                <a:spcPts val="0"/>
              </a:spcAft>
              <a:buNone/>
            </a:pPr>
            <a:r>
              <a:t/>
            </a:r>
            <a:endParaRPr sz="1000">
              <a:solidFill>
                <a:schemeClr val="dk1"/>
              </a:solidFill>
              <a:latin typeface="Century Gothic"/>
              <a:ea typeface="Century Gothic"/>
              <a:cs typeface="Century Gothic"/>
              <a:sym typeface="Century Gothic"/>
            </a:endParaRPr>
          </a:p>
          <a:p>
            <a:pPr indent="0" lvl="0" marL="0" rtl="0" algn="ctr">
              <a:spcBef>
                <a:spcPts val="0"/>
              </a:spcBef>
              <a:spcAft>
                <a:spcPts val="0"/>
              </a:spcAft>
              <a:buNone/>
            </a:pPr>
            <a:r>
              <a:t/>
            </a:r>
            <a:endParaRPr sz="1000">
              <a:solidFill>
                <a:schemeClr val="dk1"/>
              </a:solidFill>
              <a:latin typeface="Century Gothic"/>
              <a:ea typeface="Century Gothic"/>
              <a:cs typeface="Century Gothic"/>
              <a:sym typeface="Century Gothic"/>
            </a:endParaRPr>
          </a:p>
          <a:p>
            <a:pPr indent="0" lvl="0" marL="0" rtl="0" algn="ctr">
              <a:spcBef>
                <a:spcPts val="0"/>
              </a:spcBef>
              <a:spcAft>
                <a:spcPts val="0"/>
              </a:spcAft>
              <a:buNone/>
            </a:pPr>
            <a:r>
              <a:t/>
            </a:r>
            <a:endParaRPr sz="1000">
              <a:solidFill>
                <a:schemeClr val="dk1"/>
              </a:solidFill>
              <a:latin typeface="Century Gothic"/>
              <a:ea typeface="Century Gothic"/>
              <a:cs typeface="Century Gothic"/>
              <a:sym typeface="Century Gothic"/>
            </a:endParaRPr>
          </a:p>
          <a:p>
            <a:pPr indent="0" lvl="0" marL="0" rtl="0" algn="ctr">
              <a:spcBef>
                <a:spcPts val="0"/>
              </a:spcBef>
              <a:spcAft>
                <a:spcPts val="0"/>
              </a:spcAft>
              <a:buNone/>
            </a:pPr>
            <a:r>
              <a:rPr lang="en" sz="1000">
                <a:solidFill>
                  <a:schemeClr val="dk1"/>
                </a:solidFill>
                <a:latin typeface="Century Gothic"/>
                <a:ea typeface="Century Gothic"/>
                <a:cs typeface="Century Gothic"/>
                <a:sym typeface="Century Gothic"/>
              </a:rPr>
              <a:t>LATER</a:t>
            </a:r>
            <a:endParaRPr sz="1000">
              <a:solidFill>
                <a:schemeClr val="dk1"/>
              </a:solidFill>
              <a:latin typeface="Century Gothic"/>
              <a:ea typeface="Century Gothic"/>
              <a:cs typeface="Century Gothic"/>
              <a:sym typeface="Century Gothic"/>
            </a:endParaRPr>
          </a:p>
        </p:txBody>
      </p:sp>
      <p:sp>
        <p:nvSpPr>
          <p:cNvPr id="180" name="Google Shape;180;p24"/>
          <p:cNvSpPr txBox="1"/>
          <p:nvPr>
            <p:ph type="title"/>
          </p:nvPr>
        </p:nvSpPr>
        <p:spPr>
          <a:xfrm>
            <a:off x="311700" y="251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Collected Mosquito Data: Key Findings</a:t>
            </a:r>
            <a:endParaRPr/>
          </a:p>
        </p:txBody>
      </p:sp>
      <p:sp>
        <p:nvSpPr>
          <p:cNvPr id="181" name="Google Shape;181;p24"/>
          <p:cNvSpPr txBox="1"/>
          <p:nvPr>
            <p:ph idx="4294967295" type="title"/>
          </p:nvPr>
        </p:nvSpPr>
        <p:spPr>
          <a:xfrm>
            <a:off x="311700" y="824125"/>
            <a:ext cx="8520600" cy="251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5"/>
                </a:solidFill>
              </a:rPr>
              <a:t>Spray Effectiveness: </a:t>
            </a:r>
            <a:r>
              <a:rPr lang="en"/>
              <a:t>R</a:t>
            </a:r>
            <a:r>
              <a:rPr lang="en"/>
              <a:t>eduction in Number of Mosquitos &amp; Presence of WNV (Zooming in!)</a:t>
            </a:r>
            <a:endParaRPr/>
          </a:p>
        </p:txBody>
      </p:sp>
      <p:grpSp>
        <p:nvGrpSpPr>
          <p:cNvPr id="182" name="Google Shape;182;p24"/>
          <p:cNvGrpSpPr/>
          <p:nvPr/>
        </p:nvGrpSpPr>
        <p:grpSpPr>
          <a:xfrm>
            <a:off x="682705" y="1961796"/>
            <a:ext cx="7778590" cy="1745958"/>
            <a:chOff x="427132" y="1961796"/>
            <a:chExt cx="7778590" cy="1745958"/>
          </a:xfrm>
        </p:grpSpPr>
        <p:sp>
          <p:nvSpPr>
            <p:cNvPr id="183" name="Google Shape;183;p24"/>
            <p:cNvSpPr/>
            <p:nvPr/>
          </p:nvSpPr>
          <p:spPr>
            <a:xfrm>
              <a:off x="4247389" y="2669325"/>
              <a:ext cx="438300" cy="330900"/>
            </a:xfrm>
            <a:prstGeom prst="rightArrow">
              <a:avLst>
                <a:gd fmla="val 50000" name="adj1"/>
                <a:gd fmla="val 50000" name="adj2"/>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4" name="Google Shape;184;p24"/>
            <p:cNvGrpSpPr/>
            <p:nvPr/>
          </p:nvGrpSpPr>
          <p:grpSpPr>
            <a:xfrm>
              <a:off x="427132" y="1971969"/>
              <a:ext cx="3534932" cy="1708454"/>
              <a:chOff x="1335850" y="2017425"/>
              <a:chExt cx="2235601" cy="1026900"/>
            </a:xfrm>
          </p:grpSpPr>
          <p:pic>
            <p:nvPicPr>
              <p:cNvPr id="185" name="Google Shape;185;p24"/>
              <p:cNvPicPr preferRelativeResize="0"/>
              <p:nvPr/>
            </p:nvPicPr>
            <p:blipFill rotWithShape="1">
              <a:blip r:embed="rId3">
                <a:alphaModFix/>
              </a:blip>
              <a:srcRect b="50852" l="24848" r="20921" t="22057"/>
              <a:stretch/>
            </p:blipFill>
            <p:spPr>
              <a:xfrm>
                <a:off x="1335850" y="2017425"/>
                <a:ext cx="2235601" cy="1026899"/>
              </a:xfrm>
              <a:prstGeom prst="rect">
                <a:avLst/>
              </a:prstGeom>
              <a:noFill/>
              <a:ln>
                <a:noFill/>
              </a:ln>
            </p:spPr>
          </p:pic>
          <p:sp>
            <p:nvSpPr>
              <p:cNvPr id="186" name="Google Shape;186;p24"/>
              <p:cNvSpPr/>
              <p:nvPr/>
            </p:nvSpPr>
            <p:spPr>
              <a:xfrm>
                <a:off x="1335850" y="2017425"/>
                <a:ext cx="2235600" cy="1026900"/>
              </a:xfrm>
              <a:prstGeom prst="rect">
                <a:avLst/>
              </a:prstGeom>
              <a:noFill/>
              <a:ln cap="flat" cmpd="sng" w="19050">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7" name="Google Shape;187;p24"/>
            <p:cNvGrpSpPr/>
            <p:nvPr/>
          </p:nvGrpSpPr>
          <p:grpSpPr>
            <a:xfrm>
              <a:off x="4971030" y="1961796"/>
              <a:ext cx="3234691" cy="1745958"/>
              <a:chOff x="5877500" y="1961494"/>
              <a:chExt cx="2235601" cy="1082832"/>
            </a:xfrm>
          </p:grpSpPr>
          <p:pic>
            <p:nvPicPr>
              <p:cNvPr id="188" name="Google Shape;188;p24"/>
              <p:cNvPicPr preferRelativeResize="0"/>
              <p:nvPr/>
            </p:nvPicPr>
            <p:blipFill rotWithShape="1">
              <a:blip r:embed="rId4">
                <a:alphaModFix/>
              </a:blip>
              <a:srcRect b="50851" l="24638" r="19907" t="20859"/>
              <a:stretch/>
            </p:blipFill>
            <p:spPr>
              <a:xfrm>
                <a:off x="5877500" y="1971975"/>
                <a:ext cx="2235601" cy="1072350"/>
              </a:xfrm>
              <a:prstGeom prst="rect">
                <a:avLst/>
              </a:prstGeom>
              <a:noFill/>
              <a:ln>
                <a:noFill/>
              </a:ln>
            </p:spPr>
          </p:pic>
          <p:sp>
            <p:nvSpPr>
              <p:cNvPr id="189" name="Google Shape;189;p24"/>
              <p:cNvSpPr/>
              <p:nvPr/>
            </p:nvSpPr>
            <p:spPr>
              <a:xfrm>
                <a:off x="5877500" y="1961494"/>
                <a:ext cx="2235600" cy="1072200"/>
              </a:xfrm>
              <a:prstGeom prst="rect">
                <a:avLst/>
              </a:prstGeom>
              <a:noFill/>
              <a:ln cap="flat" cmpd="sng" w="19050">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pic>
        <p:nvPicPr>
          <p:cNvPr id="190" name="Google Shape;190;p24"/>
          <p:cNvPicPr preferRelativeResize="0"/>
          <p:nvPr/>
        </p:nvPicPr>
        <p:blipFill rotWithShape="1">
          <a:blip r:embed="rId3">
            <a:alphaModFix/>
          </a:blip>
          <a:srcRect b="89538" l="70412" r="3287" t="4508"/>
          <a:stretch/>
        </p:blipFill>
        <p:spPr>
          <a:xfrm>
            <a:off x="3353275" y="1261200"/>
            <a:ext cx="2472700" cy="514625"/>
          </a:xfrm>
          <a:prstGeom prst="rect">
            <a:avLst/>
          </a:prstGeom>
          <a:noFill/>
          <a:ln>
            <a:noFill/>
          </a:ln>
        </p:spPr>
      </p:pic>
      <p:sp>
        <p:nvSpPr>
          <p:cNvPr id="191" name="Google Shape;191;p24"/>
          <p:cNvSpPr/>
          <p:nvPr/>
        </p:nvSpPr>
        <p:spPr>
          <a:xfrm>
            <a:off x="810725" y="3969075"/>
            <a:ext cx="7230300" cy="87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500">
                <a:solidFill>
                  <a:schemeClr val="accent5"/>
                </a:solidFill>
                <a:latin typeface="Century Gothic"/>
                <a:ea typeface="Century Gothic"/>
                <a:cs typeface="Century Gothic"/>
                <a:sym typeface="Century Gothic"/>
              </a:rPr>
              <a:t>Results:</a:t>
            </a:r>
            <a:endParaRPr b="1" sz="1500">
              <a:solidFill>
                <a:schemeClr val="accent5"/>
              </a:solidFill>
              <a:latin typeface="Century Gothic"/>
              <a:ea typeface="Century Gothic"/>
              <a:cs typeface="Century Gothic"/>
              <a:sym typeface="Century Gothic"/>
            </a:endParaRPr>
          </a:p>
          <a:p>
            <a:pPr indent="-311150" lvl="0" marL="457200" rtl="0" algn="ctr">
              <a:spcBef>
                <a:spcPts val="0"/>
              </a:spcBef>
              <a:spcAft>
                <a:spcPts val="0"/>
              </a:spcAft>
              <a:buClr>
                <a:srgbClr val="FFFFFF"/>
              </a:buClr>
              <a:buSzPts val="1300"/>
              <a:buFont typeface="Century Gothic"/>
              <a:buChar char="-"/>
            </a:pPr>
            <a:r>
              <a:rPr lang="en" sz="1300">
                <a:solidFill>
                  <a:srgbClr val="FFFFFF"/>
                </a:solidFill>
                <a:latin typeface="Century Gothic"/>
                <a:ea typeface="Century Gothic"/>
                <a:cs typeface="Century Gothic"/>
                <a:sym typeface="Century Gothic"/>
              </a:rPr>
              <a:t>Less ‘bins’ of mosquitoes collected </a:t>
            </a:r>
            <a:endParaRPr sz="1300">
              <a:solidFill>
                <a:srgbClr val="FFFFFF"/>
              </a:solidFill>
              <a:latin typeface="Century Gothic"/>
              <a:ea typeface="Century Gothic"/>
              <a:cs typeface="Century Gothic"/>
              <a:sym typeface="Century Gothic"/>
            </a:endParaRPr>
          </a:p>
          <a:p>
            <a:pPr indent="-311150" lvl="0" marL="457200" rtl="0" algn="ctr">
              <a:spcBef>
                <a:spcPts val="0"/>
              </a:spcBef>
              <a:spcAft>
                <a:spcPts val="0"/>
              </a:spcAft>
              <a:buClr>
                <a:srgbClr val="FFFFFF"/>
              </a:buClr>
              <a:buSzPts val="1300"/>
              <a:buFont typeface="Century Gothic"/>
              <a:buChar char="-"/>
            </a:pPr>
            <a:r>
              <a:rPr lang="en" sz="1300">
                <a:solidFill>
                  <a:srgbClr val="FFFFFF"/>
                </a:solidFill>
                <a:latin typeface="Century Gothic"/>
                <a:ea typeface="Century Gothic"/>
                <a:cs typeface="Century Gothic"/>
                <a:sym typeface="Century Gothic"/>
              </a:rPr>
              <a:t>Less samples with WNV presence</a:t>
            </a:r>
            <a:endParaRPr sz="1300">
              <a:solidFill>
                <a:srgbClr val="FFFFFF"/>
              </a:solidFill>
              <a:latin typeface="Century Gothic"/>
              <a:ea typeface="Century Gothic"/>
              <a:cs typeface="Century Gothic"/>
              <a:sym typeface="Century Gothic"/>
            </a:endParaRPr>
          </a:p>
          <a:p>
            <a:pPr indent="-311150" lvl="0" marL="457200" rtl="0" algn="ctr">
              <a:spcBef>
                <a:spcPts val="0"/>
              </a:spcBef>
              <a:spcAft>
                <a:spcPts val="0"/>
              </a:spcAft>
              <a:buClr>
                <a:srgbClr val="FFFFFF"/>
              </a:buClr>
              <a:buSzPts val="1300"/>
              <a:buFont typeface="Century Gothic"/>
              <a:buChar char="-"/>
            </a:pPr>
            <a:r>
              <a:rPr lang="en" sz="1300">
                <a:solidFill>
                  <a:srgbClr val="FFFFFF"/>
                </a:solidFill>
                <a:latin typeface="Century Gothic"/>
                <a:ea typeface="Century Gothic"/>
                <a:cs typeface="Century Gothic"/>
                <a:sym typeface="Century Gothic"/>
              </a:rPr>
              <a:t>Have to take into account rates of infection in </a:t>
            </a:r>
            <a:r>
              <a:rPr lang="en" sz="1300">
                <a:solidFill>
                  <a:srgbClr val="FFFFFF"/>
                </a:solidFill>
                <a:latin typeface="Century Gothic"/>
                <a:ea typeface="Century Gothic"/>
                <a:cs typeface="Century Gothic"/>
                <a:sym typeface="Century Gothic"/>
              </a:rPr>
              <a:t>each month</a:t>
            </a:r>
            <a:endParaRPr sz="1300">
              <a:solidFill>
                <a:srgbClr val="FFFFFF"/>
              </a:solidFill>
              <a:latin typeface="Century Gothic"/>
              <a:ea typeface="Century Gothic"/>
              <a:cs typeface="Century Gothic"/>
              <a:sym typeface="Century Gothic"/>
            </a:endParaRPr>
          </a:p>
        </p:txBody>
      </p:sp>
      <p:sp>
        <p:nvSpPr>
          <p:cNvPr id="192" name="Google Shape;192;p24"/>
          <p:cNvSpPr/>
          <p:nvPr/>
        </p:nvSpPr>
        <p:spPr>
          <a:xfrm>
            <a:off x="682700" y="3635050"/>
            <a:ext cx="3650700" cy="399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solidFill>
                  <a:schemeClr val="dk1"/>
                </a:solidFill>
                <a:latin typeface="Century Gothic"/>
                <a:ea typeface="Century Gothic"/>
                <a:cs typeface="Century Gothic"/>
                <a:sym typeface="Century Gothic"/>
              </a:rPr>
              <a:t>Sprayed areas (in green) in Aug 2013</a:t>
            </a:r>
            <a:endParaRPr sz="1300">
              <a:solidFill>
                <a:schemeClr val="dk1"/>
              </a:solidFill>
              <a:latin typeface="Century Gothic"/>
              <a:ea typeface="Century Gothic"/>
              <a:cs typeface="Century Gothic"/>
              <a:sym typeface="Century Gothic"/>
            </a:endParaRPr>
          </a:p>
        </p:txBody>
      </p:sp>
      <p:sp>
        <p:nvSpPr>
          <p:cNvPr id="193" name="Google Shape;193;p24"/>
          <p:cNvSpPr/>
          <p:nvPr/>
        </p:nvSpPr>
        <p:spPr>
          <a:xfrm>
            <a:off x="5181600" y="3707750"/>
            <a:ext cx="3279600" cy="399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solidFill>
                  <a:schemeClr val="dk1"/>
                </a:solidFill>
                <a:latin typeface="Century Gothic"/>
                <a:ea typeface="Century Gothic"/>
                <a:cs typeface="Century Gothic"/>
                <a:sym typeface="Century Gothic"/>
              </a:rPr>
              <a:t>Mosquito count &amp; WNV presence in Sep 2013</a:t>
            </a:r>
            <a:endParaRPr sz="1300">
              <a:solidFill>
                <a:schemeClr val="dk1"/>
              </a:solidFill>
              <a:latin typeface="Century Gothic"/>
              <a:ea typeface="Century Gothic"/>
              <a:cs typeface="Century Gothic"/>
              <a:sym typeface="Century Gothic"/>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25"/>
          <p:cNvSpPr txBox="1"/>
          <p:nvPr>
            <p:ph type="title"/>
          </p:nvPr>
        </p:nvSpPr>
        <p:spPr>
          <a:xfrm>
            <a:off x="311700" y="251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Weather Cross-correlation w/ WNV Presence</a:t>
            </a:r>
            <a:endParaRPr/>
          </a:p>
        </p:txBody>
      </p:sp>
      <p:sp>
        <p:nvSpPr>
          <p:cNvPr id="199" name="Google Shape;199;p25"/>
          <p:cNvSpPr txBox="1"/>
          <p:nvPr>
            <p:ph idx="1" type="body"/>
          </p:nvPr>
        </p:nvSpPr>
        <p:spPr>
          <a:xfrm>
            <a:off x="311700" y="1140700"/>
            <a:ext cx="8520600" cy="69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300">
                <a:solidFill>
                  <a:schemeClr val="accent5"/>
                </a:solidFill>
                <a:latin typeface="Century Gothic"/>
                <a:ea typeface="Century Gothic"/>
                <a:cs typeface="Century Gothic"/>
                <a:sym typeface="Century Gothic"/>
              </a:rPr>
              <a:t>Cross-correlation maps</a:t>
            </a:r>
            <a:r>
              <a:rPr lang="en" sz="1300">
                <a:solidFill>
                  <a:schemeClr val="dk1"/>
                </a:solidFill>
                <a:latin typeface="Century Gothic"/>
                <a:ea typeface="Century Gothic"/>
                <a:cs typeface="Century Gothic"/>
                <a:sym typeface="Century Gothic"/>
              </a:rPr>
              <a:t> (CCMs) depict Spearman rank-order correlations (Spearman rank order correlation coefficients) between various weather factors and the presence of the WNV virus.</a:t>
            </a:r>
            <a:endParaRPr sz="1300">
              <a:solidFill>
                <a:schemeClr val="dk1"/>
              </a:solidFill>
              <a:latin typeface="Century Gothic"/>
              <a:ea typeface="Century Gothic"/>
              <a:cs typeface="Century Gothic"/>
              <a:sym typeface="Century Gothic"/>
            </a:endParaRPr>
          </a:p>
          <a:p>
            <a:pPr indent="0" lvl="0" marL="0" rtl="0" algn="l">
              <a:spcBef>
                <a:spcPts val="1600"/>
              </a:spcBef>
              <a:spcAft>
                <a:spcPts val="1600"/>
              </a:spcAft>
              <a:buNone/>
            </a:pPr>
            <a:r>
              <a:t/>
            </a:r>
            <a:endParaRPr sz="1300">
              <a:solidFill>
                <a:schemeClr val="dk1"/>
              </a:solidFill>
              <a:latin typeface="Century Gothic"/>
              <a:ea typeface="Century Gothic"/>
              <a:cs typeface="Century Gothic"/>
              <a:sym typeface="Century Gothic"/>
            </a:endParaRPr>
          </a:p>
        </p:txBody>
      </p:sp>
      <p:sp>
        <p:nvSpPr>
          <p:cNvPr id="200" name="Google Shape;200;p25"/>
          <p:cNvSpPr txBox="1"/>
          <p:nvPr>
            <p:ph idx="4294967295" type="title"/>
          </p:nvPr>
        </p:nvSpPr>
        <p:spPr>
          <a:xfrm>
            <a:off x="311700" y="824125"/>
            <a:ext cx="8520600" cy="251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Which weather features are the most predictive?</a:t>
            </a:r>
            <a:endParaRPr/>
          </a:p>
        </p:txBody>
      </p:sp>
      <p:sp>
        <p:nvSpPr>
          <p:cNvPr id="201" name="Google Shape;201;p25"/>
          <p:cNvSpPr/>
          <p:nvPr/>
        </p:nvSpPr>
        <p:spPr>
          <a:xfrm>
            <a:off x="6156275" y="1962275"/>
            <a:ext cx="2144400" cy="2880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solidFill>
                  <a:schemeClr val="dk1"/>
                </a:solidFill>
                <a:latin typeface="Century Gothic"/>
                <a:ea typeface="Century Gothic"/>
                <a:cs typeface="Century Gothic"/>
                <a:sym typeface="Century Gothic"/>
              </a:rPr>
              <a:t>Time Lag 1:</a:t>
            </a:r>
            <a:r>
              <a:rPr lang="en" sz="1200">
                <a:solidFill>
                  <a:schemeClr val="dk1"/>
                </a:solidFill>
                <a:latin typeface="Century Gothic"/>
                <a:ea typeface="Century Gothic"/>
                <a:cs typeface="Century Gothic"/>
                <a:sym typeface="Century Gothic"/>
              </a:rPr>
              <a:t> Start week for averaged data</a:t>
            </a:r>
            <a:endParaRPr sz="1200">
              <a:solidFill>
                <a:schemeClr val="dk1"/>
              </a:solidFill>
              <a:latin typeface="Century Gothic"/>
              <a:ea typeface="Century Gothic"/>
              <a:cs typeface="Century Gothic"/>
              <a:sym typeface="Century Gothic"/>
            </a:endParaRPr>
          </a:p>
          <a:p>
            <a:pPr indent="0" lvl="0" marL="0" rtl="0" algn="ctr">
              <a:spcBef>
                <a:spcPts val="0"/>
              </a:spcBef>
              <a:spcAft>
                <a:spcPts val="0"/>
              </a:spcAft>
              <a:buNone/>
            </a:pPr>
            <a:r>
              <a:t/>
            </a:r>
            <a:endParaRPr sz="1200">
              <a:solidFill>
                <a:schemeClr val="dk1"/>
              </a:solidFill>
              <a:latin typeface="Century Gothic"/>
              <a:ea typeface="Century Gothic"/>
              <a:cs typeface="Century Gothic"/>
              <a:sym typeface="Century Gothic"/>
            </a:endParaRPr>
          </a:p>
          <a:p>
            <a:pPr indent="0" lvl="0" marL="0" rtl="0" algn="ctr">
              <a:spcBef>
                <a:spcPts val="0"/>
              </a:spcBef>
              <a:spcAft>
                <a:spcPts val="0"/>
              </a:spcAft>
              <a:buNone/>
            </a:pPr>
            <a:r>
              <a:rPr b="1" lang="en" sz="1200">
                <a:solidFill>
                  <a:schemeClr val="dk1"/>
                </a:solidFill>
                <a:latin typeface="Century Gothic"/>
                <a:ea typeface="Century Gothic"/>
                <a:cs typeface="Century Gothic"/>
                <a:sym typeface="Century Gothic"/>
              </a:rPr>
              <a:t>Time Lag 2:</a:t>
            </a:r>
            <a:r>
              <a:rPr lang="en" sz="1200">
                <a:solidFill>
                  <a:schemeClr val="dk1"/>
                </a:solidFill>
                <a:latin typeface="Century Gothic"/>
                <a:ea typeface="Century Gothic"/>
                <a:cs typeface="Century Gothic"/>
                <a:sym typeface="Century Gothic"/>
              </a:rPr>
              <a:t> End week</a:t>
            </a:r>
            <a:endParaRPr sz="1200">
              <a:solidFill>
                <a:schemeClr val="dk1"/>
              </a:solidFill>
              <a:latin typeface="Century Gothic"/>
              <a:ea typeface="Century Gothic"/>
              <a:cs typeface="Century Gothic"/>
              <a:sym typeface="Century Gothic"/>
            </a:endParaRPr>
          </a:p>
          <a:p>
            <a:pPr indent="0" lvl="0" marL="0" rtl="0" algn="ctr">
              <a:spcBef>
                <a:spcPts val="0"/>
              </a:spcBef>
              <a:spcAft>
                <a:spcPts val="0"/>
              </a:spcAft>
              <a:buNone/>
            </a:pPr>
            <a:r>
              <a:rPr lang="en" sz="1200">
                <a:solidFill>
                  <a:schemeClr val="dk1"/>
                </a:solidFill>
                <a:latin typeface="Century Gothic"/>
                <a:ea typeface="Century Gothic"/>
                <a:cs typeface="Century Gothic"/>
                <a:sym typeface="Century Gothic"/>
              </a:rPr>
              <a:t>for averaged data</a:t>
            </a:r>
            <a:endParaRPr sz="1200">
              <a:solidFill>
                <a:schemeClr val="dk1"/>
              </a:solidFill>
              <a:latin typeface="Century Gothic"/>
              <a:ea typeface="Century Gothic"/>
              <a:cs typeface="Century Gothic"/>
              <a:sym typeface="Century Gothic"/>
            </a:endParaRPr>
          </a:p>
          <a:p>
            <a:pPr indent="0" lvl="0" marL="0" rtl="0" algn="ctr">
              <a:spcBef>
                <a:spcPts val="0"/>
              </a:spcBef>
              <a:spcAft>
                <a:spcPts val="0"/>
              </a:spcAft>
              <a:buNone/>
            </a:pPr>
            <a:r>
              <a:t/>
            </a:r>
            <a:endParaRPr sz="1200">
              <a:solidFill>
                <a:schemeClr val="dk1"/>
              </a:solidFill>
              <a:latin typeface="Century Gothic"/>
              <a:ea typeface="Century Gothic"/>
              <a:cs typeface="Century Gothic"/>
              <a:sym typeface="Century Gothic"/>
            </a:endParaRPr>
          </a:p>
          <a:p>
            <a:pPr indent="0" lvl="0" marL="0" rtl="0" algn="ctr">
              <a:spcBef>
                <a:spcPts val="0"/>
              </a:spcBef>
              <a:spcAft>
                <a:spcPts val="0"/>
              </a:spcAft>
              <a:buNone/>
            </a:pPr>
            <a:r>
              <a:rPr lang="en" sz="1200">
                <a:solidFill>
                  <a:schemeClr val="dk1"/>
                </a:solidFill>
                <a:latin typeface="Century Gothic"/>
                <a:ea typeface="Century Gothic"/>
                <a:cs typeface="Century Gothic"/>
                <a:sym typeface="Century Gothic"/>
              </a:rPr>
              <a:t>This graph illustrates that the temperature averaged across </a:t>
            </a:r>
            <a:r>
              <a:rPr b="1" lang="en" sz="1200">
                <a:solidFill>
                  <a:schemeClr val="accent5"/>
                </a:solidFill>
                <a:latin typeface="Century Gothic"/>
                <a:ea typeface="Century Gothic"/>
                <a:cs typeface="Century Gothic"/>
                <a:sym typeface="Century Gothic"/>
              </a:rPr>
              <a:t>the past eight weeks </a:t>
            </a:r>
            <a:r>
              <a:rPr lang="en" sz="1200">
                <a:solidFill>
                  <a:srgbClr val="FFFFFF"/>
                </a:solidFill>
                <a:latin typeface="Century Gothic"/>
                <a:ea typeface="Century Gothic"/>
                <a:cs typeface="Century Gothic"/>
                <a:sym typeface="Century Gothic"/>
              </a:rPr>
              <a:t>has the highest correlation to the WNV presence.</a:t>
            </a:r>
            <a:endParaRPr sz="1200">
              <a:solidFill>
                <a:srgbClr val="FFFFFF"/>
              </a:solidFill>
              <a:latin typeface="Century Gothic"/>
              <a:ea typeface="Century Gothic"/>
              <a:cs typeface="Century Gothic"/>
              <a:sym typeface="Century Gothic"/>
            </a:endParaRPr>
          </a:p>
        </p:txBody>
      </p:sp>
      <p:pic>
        <p:nvPicPr>
          <p:cNvPr id="202" name="Google Shape;202;p25"/>
          <p:cNvPicPr preferRelativeResize="0"/>
          <p:nvPr/>
        </p:nvPicPr>
        <p:blipFill>
          <a:blip r:embed="rId3">
            <a:alphaModFix/>
          </a:blip>
          <a:stretch>
            <a:fillRect/>
          </a:stretch>
        </p:blipFill>
        <p:spPr>
          <a:xfrm>
            <a:off x="694625" y="1840288"/>
            <a:ext cx="4732000" cy="3026175"/>
          </a:xfrm>
          <a:prstGeom prst="rect">
            <a:avLst/>
          </a:prstGeom>
          <a:noFill/>
          <a:ln>
            <a:noFill/>
          </a:ln>
        </p:spPr>
      </p:pic>
      <p:sp>
        <p:nvSpPr>
          <p:cNvPr id="203" name="Google Shape;203;p25"/>
          <p:cNvSpPr/>
          <p:nvPr/>
        </p:nvSpPr>
        <p:spPr>
          <a:xfrm>
            <a:off x="4162159" y="4166609"/>
            <a:ext cx="335100" cy="277500"/>
          </a:xfrm>
          <a:prstGeom prst="rect">
            <a:avLst/>
          </a:prstGeom>
          <a:no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pic>
        <p:nvPicPr>
          <p:cNvPr id="208" name="Google Shape;208;p26"/>
          <p:cNvPicPr preferRelativeResize="0"/>
          <p:nvPr/>
        </p:nvPicPr>
        <p:blipFill>
          <a:blip r:embed="rId3">
            <a:alphaModFix/>
          </a:blip>
          <a:stretch>
            <a:fillRect/>
          </a:stretch>
        </p:blipFill>
        <p:spPr>
          <a:xfrm>
            <a:off x="4863575" y="1452750"/>
            <a:ext cx="3691053" cy="2535600"/>
          </a:xfrm>
          <a:prstGeom prst="rect">
            <a:avLst/>
          </a:prstGeom>
          <a:noFill/>
          <a:ln>
            <a:noFill/>
          </a:ln>
        </p:spPr>
      </p:pic>
      <p:sp>
        <p:nvSpPr>
          <p:cNvPr id="209" name="Google Shape;209;p26"/>
          <p:cNvSpPr txBox="1"/>
          <p:nvPr>
            <p:ph type="title"/>
          </p:nvPr>
        </p:nvSpPr>
        <p:spPr>
          <a:xfrm>
            <a:off x="311700" y="251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Weather Cross-correlation w/ WNV Presence</a:t>
            </a:r>
            <a:endParaRPr/>
          </a:p>
        </p:txBody>
      </p:sp>
      <p:sp>
        <p:nvSpPr>
          <p:cNvPr id="210" name="Google Shape;210;p26"/>
          <p:cNvSpPr txBox="1"/>
          <p:nvPr>
            <p:ph idx="4294967295" type="title"/>
          </p:nvPr>
        </p:nvSpPr>
        <p:spPr>
          <a:xfrm>
            <a:off x="311700" y="824125"/>
            <a:ext cx="8520600" cy="251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What features did we shortlist?</a:t>
            </a:r>
            <a:endParaRPr/>
          </a:p>
        </p:txBody>
      </p:sp>
      <p:sp>
        <p:nvSpPr>
          <p:cNvPr id="211" name="Google Shape;211;p26"/>
          <p:cNvSpPr/>
          <p:nvPr/>
        </p:nvSpPr>
        <p:spPr>
          <a:xfrm>
            <a:off x="545000" y="3988350"/>
            <a:ext cx="3650700" cy="399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solidFill>
                  <a:schemeClr val="dk1"/>
                </a:solidFill>
                <a:latin typeface="Century Gothic"/>
                <a:ea typeface="Century Gothic"/>
                <a:cs typeface="Century Gothic"/>
                <a:sym typeface="Century Gothic"/>
              </a:rPr>
              <a:t>Daylight Hours: avglight_week8_8, avglight_week1_1</a:t>
            </a:r>
            <a:endParaRPr sz="1300">
              <a:solidFill>
                <a:schemeClr val="dk1"/>
              </a:solidFill>
              <a:latin typeface="Century Gothic"/>
              <a:ea typeface="Century Gothic"/>
              <a:cs typeface="Century Gothic"/>
              <a:sym typeface="Century Gothic"/>
            </a:endParaRPr>
          </a:p>
          <a:p>
            <a:pPr indent="0" lvl="0" marL="0" rtl="0" algn="ctr">
              <a:spcBef>
                <a:spcPts val="0"/>
              </a:spcBef>
              <a:spcAft>
                <a:spcPts val="0"/>
              </a:spcAft>
              <a:buNone/>
            </a:pPr>
            <a:r>
              <a:t/>
            </a:r>
            <a:endParaRPr sz="1100">
              <a:solidFill>
                <a:schemeClr val="dk1"/>
              </a:solidFill>
              <a:latin typeface="Century Gothic"/>
              <a:ea typeface="Century Gothic"/>
              <a:cs typeface="Century Gothic"/>
              <a:sym typeface="Century Gothic"/>
            </a:endParaRPr>
          </a:p>
          <a:p>
            <a:pPr indent="0" lvl="0" marL="0" rtl="0" algn="ctr">
              <a:spcBef>
                <a:spcPts val="0"/>
              </a:spcBef>
              <a:spcAft>
                <a:spcPts val="0"/>
              </a:spcAft>
              <a:buNone/>
            </a:pPr>
            <a:r>
              <a:t/>
            </a:r>
            <a:endParaRPr sz="1100">
              <a:solidFill>
                <a:schemeClr val="dk1"/>
              </a:solidFill>
              <a:latin typeface="Century Gothic"/>
              <a:ea typeface="Century Gothic"/>
              <a:cs typeface="Century Gothic"/>
              <a:sym typeface="Century Gothic"/>
            </a:endParaRPr>
          </a:p>
        </p:txBody>
      </p:sp>
      <p:sp>
        <p:nvSpPr>
          <p:cNvPr id="212" name="Google Shape;212;p26"/>
          <p:cNvSpPr/>
          <p:nvPr/>
        </p:nvSpPr>
        <p:spPr>
          <a:xfrm>
            <a:off x="7580425" y="1950900"/>
            <a:ext cx="280800" cy="232500"/>
          </a:xfrm>
          <a:prstGeom prst="rect">
            <a:avLst/>
          </a:prstGeom>
          <a:no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26"/>
          <p:cNvSpPr/>
          <p:nvPr/>
        </p:nvSpPr>
        <p:spPr>
          <a:xfrm>
            <a:off x="4944325" y="3988350"/>
            <a:ext cx="3650700" cy="683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solidFill>
                  <a:schemeClr val="dk1"/>
                </a:solidFill>
                <a:latin typeface="Century Gothic"/>
                <a:ea typeface="Century Gothic"/>
                <a:cs typeface="Century Gothic"/>
                <a:sym typeface="Century Gothic"/>
              </a:rPr>
              <a:t>Humidity</a:t>
            </a:r>
            <a:r>
              <a:rPr lang="en" sz="1300">
                <a:solidFill>
                  <a:schemeClr val="dk1"/>
                </a:solidFill>
                <a:latin typeface="Century Gothic"/>
                <a:ea typeface="Century Gothic"/>
                <a:cs typeface="Century Gothic"/>
                <a:sym typeface="Century Gothic"/>
              </a:rPr>
              <a:t>: </a:t>
            </a:r>
            <a:r>
              <a:rPr lang="en" sz="1300">
                <a:solidFill>
                  <a:schemeClr val="dk1"/>
                </a:solidFill>
                <a:latin typeface="Century Gothic"/>
                <a:ea typeface="Century Gothic"/>
                <a:cs typeface="Century Gothic"/>
                <a:sym typeface="Century Gothic"/>
              </a:rPr>
              <a:t>avghumid_week7_8,</a:t>
            </a:r>
            <a:endParaRPr sz="1300">
              <a:solidFill>
                <a:schemeClr val="dk1"/>
              </a:solidFill>
              <a:latin typeface="Century Gothic"/>
              <a:ea typeface="Century Gothic"/>
              <a:cs typeface="Century Gothic"/>
              <a:sym typeface="Century Gothic"/>
            </a:endParaRPr>
          </a:p>
          <a:p>
            <a:pPr indent="0" lvl="0" marL="0" rtl="0" algn="ctr">
              <a:spcBef>
                <a:spcPts val="0"/>
              </a:spcBef>
              <a:spcAft>
                <a:spcPts val="0"/>
              </a:spcAft>
              <a:buNone/>
            </a:pPr>
            <a:r>
              <a:rPr lang="en" sz="1300">
                <a:solidFill>
                  <a:schemeClr val="dk1"/>
                </a:solidFill>
                <a:latin typeface="Century Gothic"/>
                <a:ea typeface="Century Gothic"/>
                <a:cs typeface="Century Gothic"/>
                <a:sym typeface="Century Gothic"/>
              </a:rPr>
              <a:t>avghumid_week1_2, avghumid_week3_6</a:t>
            </a:r>
            <a:endParaRPr sz="1300">
              <a:solidFill>
                <a:schemeClr val="dk1"/>
              </a:solidFill>
              <a:latin typeface="Century Gothic"/>
              <a:ea typeface="Century Gothic"/>
              <a:cs typeface="Century Gothic"/>
              <a:sym typeface="Century Gothic"/>
            </a:endParaRPr>
          </a:p>
        </p:txBody>
      </p:sp>
      <p:sp>
        <p:nvSpPr>
          <p:cNvPr id="214" name="Google Shape;214;p26"/>
          <p:cNvSpPr/>
          <p:nvPr/>
        </p:nvSpPr>
        <p:spPr>
          <a:xfrm>
            <a:off x="5786325" y="3389175"/>
            <a:ext cx="280800" cy="232500"/>
          </a:xfrm>
          <a:prstGeom prst="rect">
            <a:avLst/>
          </a:prstGeom>
          <a:no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26"/>
          <p:cNvSpPr/>
          <p:nvPr/>
        </p:nvSpPr>
        <p:spPr>
          <a:xfrm>
            <a:off x="6988675" y="2916325"/>
            <a:ext cx="280800" cy="232500"/>
          </a:xfrm>
          <a:prstGeom prst="rect">
            <a:avLst/>
          </a:prstGeom>
          <a:no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6" name="Google Shape;216;p26"/>
          <p:cNvPicPr preferRelativeResize="0"/>
          <p:nvPr/>
        </p:nvPicPr>
        <p:blipFill>
          <a:blip r:embed="rId4">
            <a:alphaModFix/>
          </a:blip>
          <a:stretch>
            <a:fillRect/>
          </a:stretch>
        </p:blipFill>
        <p:spPr>
          <a:xfrm>
            <a:off x="406825" y="1452752"/>
            <a:ext cx="4063257" cy="2535600"/>
          </a:xfrm>
          <a:prstGeom prst="rect">
            <a:avLst/>
          </a:prstGeom>
          <a:noFill/>
          <a:ln>
            <a:noFill/>
          </a:ln>
        </p:spPr>
      </p:pic>
      <p:sp>
        <p:nvSpPr>
          <p:cNvPr id="217" name="Google Shape;217;p26"/>
          <p:cNvSpPr/>
          <p:nvPr/>
        </p:nvSpPr>
        <p:spPr>
          <a:xfrm>
            <a:off x="3302532" y="1744561"/>
            <a:ext cx="288900" cy="212100"/>
          </a:xfrm>
          <a:prstGeom prst="rect">
            <a:avLst/>
          </a:prstGeom>
          <a:no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26"/>
          <p:cNvSpPr/>
          <p:nvPr/>
        </p:nvSpPr>
        <p:spPr>
          <a:xfrm>
            <a:off x="1272507" y="3383386"/>
            <a:ext cx="288900" cy="212100"/>
          </a:xfrm>
          <a:prstGeom prst="rect">
            <a:avLst/>
          </a:prstGeom>
          <a:no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pic>
        <p:nvPicPr>
          <p:cNvPr id="223" name="Google Shape;223;p27"/>
          <p:cNvPicPr preferRelativeResize="0"/>
          <p:nvPr/>
        </p:nvPicPr>
        <p:blipFill>
          <a:blip r:embed="rId3">
            <a:alphaModFix/>
          </a:blip>
          <a:stretch>
            <a:fillRect/>
          </a:stretch>
        </p:blipFill>
        <p:spPr>
          <a:xfrm>
            <a:off x="4716100" y="1429138"/>
            <a:ext cx="3914325" cy="2582813"/>
          </a:xfrm>
          <a:prstGeom prst="rect">
            <a:avLst/>
          </a:prstGeom>
          <a:noFill/>
          <a:ln>
            <a:noFill/>
          </a:ln>
        </p:spPr>
      </p:pic>
      <p:pic>
        <p:nvPicPr>
          <p:cNvPr id="224" name="Google Shape;224;p27"/>
          <p:cNvPicPr preferRelativeResize="0"/>
          <p:nvPr/>
        </p:nvPicPr>
        <p:blipFill>
          <a:blip r:embed="rId4">
            <a:alphaModFix/>
          </a:blip>
          <a:stretch>
            <a:fillRect/>
          </a:stretch>
        </p:blipFill>
        <p:spPr>
          <a:xfrm>
            <a:off x="423125" y="1452750"/>
            <a:ext cx="3914336" cy="2535600"/>
          </a:xfrm>
          <a:prstGeom prst="rect">
            <a:avLst/>
          </a:prstGeom>
          <a:noFill/>
          <a:ln>
            <a:noFill/>
          </a:ln>
        </p:spPr>
      </p:pic>
      <p:sp>
        <p:nvSpPr>
          <p:cNvPr id="225" name="Google Shape;225;p27"/>
          <p:cNvSpPr txBox="1"/>
          <p:nvPr>
            <p:ph type="title"/>
          </p:nvPr>
        </p:nvSpPr>
        <p:spPr>
          <a:xfrm>
            <a:off x="311700" y="251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Weather Cross-correlation w/ WNV Presence</a:t>
            </a:r>
            <a:endParaRPr/>
          </a:p>
        </p:txBody>
      </p:sp>
      <p:sp>
        <p:nvSpPr>
          <p:cNvPr id="226" name="Google Shape;226;p27"/>
          <p:cNvSpPr txBox="1"/>
          <p:nvPr>
            <p:ph idx="4294967295" type="title"/>
          </p:nvPr>
        </p:nvSpPr>
        <p:spPr>
          <a:xfrm>
            <a:off x="311700" y="824125"/>
            <a:ext cx="8520600" cy="251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What features did we shortlist?</a:t>
            </a:r>
            <a:endParaRPr/>
          </a:p>
        </p:txBody>
      </p:sp>
      <p:sp>
        <p:nvSpPr>
          <p:cNvPr id="227" name="Google Shape;227;p27"/>
          <p:cNvSpPr/>
          <p:nvPr/>
        </p:nvSpPr>
        <p:spPr>
          <a:xfrm>
            <a:off x="1199200" y="3366575"/>
            <a:ext cx="280800" cy="232500"/>
          </a:xfrm>
          <a:prstGeom prst="rect">
            <a:avLst/>
          </a:prstGeom>
          <a:no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27"/>
          <p:cNvSpPr/>
          <p:nvPr/>
        </p:nvSpPr>
        <p:spPr>
          <a:xfrm>
            <a:off x="545000" y="3988350"/>
            <a:ext cx="3650700" cy="399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solidFill>
                  <a:schemeClr val="dk1"/>
                </a:solidFill>
                <a:latin typeface="Century Gothic"/>
                <a:ea typeface="Century Gothic"/>
                <a:cs typeface="Century Gothic"/>
                <a:sym typeface="Century Gothic"/>
              </a:rPr>
              <a:t>Precipitation</a:t>
            </a:r>
            <a:r>
              <a:rPr lang="en" sz="1300">
                <a:solidFill>
                  <a:schemeClr val="dk1"/>
                </a:solidFill>
                <a:latin typeface="Century Gothic"/>
                <a:ea typeface="Century Gothic"/>
                <a:cs typeface="Century Gothic"/>
                <a:sym typeface="Century Gothic"/>
              </a:rPr>
              <a:t>: avgrain_week1_1, avgrain_week3_7 </a:t>
            </a:r>
            <a:endParaRPr sz="1300">
              <a:solidFill>
                <a:schemeClr val="dk1"/>
              </a:solidFill>
              <a:latin typeface="Century Gothic"/>
              <a:ea typeface="Century Gothic"/>
              <a:cs typeface="Century Gothic"/>
              <a:sym typeface="Century Gothic"/>
            </a:endParaRPr>
          </a:p>
          <a:p>
            <a:pPr indent="0" lvl="0" marL="0" rtl="0" algn="ctr">
              <a:spcBef>
                <a:spcPts val="0"/>
              </a:spcBef>
              <a:spcAft>
                <a:spcPts val="0"/>
              </a:spcAft>
              <a:buNone/>
            </a:pPr>
            <a:r>
              <a:t/>
            </a:r>
            <a:endParaRPr sz="1100">
              <a:solidFill>
                <a:schemeClr val="dk1"/>
              </a:solidFill>
              <a:latin typeface="Century Gothic"/>
              <a:ea typeface="Century Gothic"/>
              <a:cs typeface="Century Gothic"/>
              <a:sym typeface="Century Gothic"/>
            </a:endParaRPr>
          </a:p>
          <a:p>
            <a:pPr indent="0" lvl="0" marL="0" rtl="0" algn="ctr">
              <a:spcBef>
                <a:spcPts val="0"/>
              </a:spcBef>
              <a:spcAft>
                <a:spcPts val="0"/>
              </a:spcAft>
              <a:buNone/>
            </a:pPr>
            <a:r>
              <a:t/>
            </a:r>
            <a:endParaRPr sz="1100">
              <a:solidFill>
                <a:schemeClr val="dk1"/>
              </a:solidFill>
              <a:latin typeface="Century Gothic"/>
              <a:ea typeface="Century Gothic"/>
              <a:cs typeface="Century Gothic"/>
              <a:sym typeface="Century Gothic"/>
            </a:endParaRPr>
          </a:p>
        </p:txBody>
      </p:sp>
      <p:sp>
        <p:nvSpPr>
          <p:cNvPr id="229" name="Google Shape;229;p27"/>
          <p:cNvSpPr/>
          <p:nvPr/>
        </p:nvSpPr>
        <p:spPr>
          <a:xfrm>
            <a:off x="4944325" y="3988350"/>
            <a:ext cx="3650700" cy="683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solidFill>
                  <a:schemeClr val="dk1"/>
                </a:solidFill>
                <a:latin typeface="Century Gothic"/>
                <a:ea typeface="Century Gothic"/>
                <a:cs typeface="Century Gothic"/>
                <a:sym typeface="Century Gothic"/>
              </a:rPr>
              <a:t>Humidity: </a:t>
            </a:r>
            <a:r>
              <a:rPr lang="en" sz="1300">
                <a:solidFill>
                  <a:schemeClr val="dk1"/>
                </a:solidFill>
                <a:latin typeface="Century Gothic"/>
                <a:ea typeface="Century Gothic"/>
                <a:cs typeface="Century Gothic"/>
                <a:sym typeface="Century Gothic"/>
              </a:rPr>
              <a:t>avgwind_week5_7, avgwind_week1_4</a:t>
            </a:r>
            <a:endParaRPr sz="1300">
              <a:solidFill>
                <a:schemeClr val="dk1"/>
              </a:solidFill>
              <a:latin typeface="Century Gothic"/>
              <a:ea typeface="Century Gothic"/>
              <a:cs typeface="Century Gothic"/>
              <a:sym typeface="Century Gothic"/>
            </a:endParaRPr>
          </a:p>
        </p:txBody>
      </p:sp>
      <p:sp>
        <p:nvSpPr>
          <p:cNvPr id="230" name="Google Shape;230;p27"/>
          <p:cNvSpPr/>
          <p:nvPr/>
        </p:nvSpPr>
        <p:spPr>
          <a:xfrm>
            <a:off x="6367300" y="3366575"/>
            <a:ext cx="280800" cy="232500"/>
          </a:xfrm>
          <a:prstGeom prst="rect">
            <a:avLst/>
          </a:prstGeom>
          <a:no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27"/>
          <p:cNvSpPr/>
          <p:nvPr/>
        </p:nvSpPr>
        <p:spPr>
          <a:xfrm>
            <a:off x="7266525" y="2398500"/>
            <a:ext cx="280800" cy="232500"/>
          </a:xfrm>
          <a:prstGeom prst="rect">
            <a:avLst/>
          </a:prstGeom>
          <a:no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27"/>
          <p:cNvSpPr/>
          <p:nvPr/>
        </p:nvSpPr>
        <p:spPr>
          <a:xfrm>
            <a:off x="2955975" y="2881925"/>
            <a:ext cx="280800" cy="232500"/>
          </a:xfrm>
          <a:prstGeom prst="rect">
            <a:avLst/>
          </a:prstGeom>
          <a:no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28"/>
          <p:cNvSpPr txBox="1"/>
          <p:nvPr>
            <p:ph type="title"/>
          </p:nvPr>
        </p:nvSpPr>
        <p:spPr>
          <a:xfrm>
            <a:off x="490250" y="526350"/>
            <a:ext cx="62271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a:t>Part III</a:t>
            </a:r>
            <a:endParaRPr b="1"/>
          </a:p>
          <a:p>
            <a:pPr indent="0" lvl="0" marL="0" rtl="0" algn="l">
              <a:spcBef>
                <a:spcPts val="0"/>
              </a:spcBef>
              <a:spcAft>
                <a:spcPts val="0"/>
              </a:spcAft>
              <a:buNone/>
            </a:pPr>
            <a:r>
              <a:rPr lang="en" sz="4500"/>
              <a:t>Data Modelling</a:t>
            </a:r>
            <a:endParaRPr sz="45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29"/>
          <p:cNvSpPr txBox="1"/>
          <p:nvPr>
            <p:ph type="title"/>
          </p:nvPr>
        </p:nvSpPr>
        <p:spPr>
          <a:xfrm>
            <a:off x="311700" y="251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modelling</a:t>
            </a:r>
            <a:endParaRPr/>
          </a:p>
        </p:txBody>
      </p:sp>
      <p:sp>
        <p:nvSpPr>
          <p:cNvPr id="243" name="Google Shape;243;p2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Clr>
                <a:srgbClr val="FFFFFF"/>
              </a:buClr>
              <a:buSzPts val="1700"/>
              <a:buFont typeface="Century Gothic"/>
              <a:buChar char="●"/>
            </a:pPr>
            <a:r>
              <a:rPr lang="en" sz="1700">
                <a:solidFill>
                  <a:srgbClr val="FFFFFF"/>
                </a:solidFill>
                <a:latin typeface="Century Gothic"/>
                <a:ea typeface="Century Gothic"/>
                <a:cs typeface="Century Gothic"/>
                <a:sym typeface="Century Gothic"/>
              </a:rPr>
              <a:t>The no recurrence model would validate on the train data with a 95% accuracy rate. </a:t>
            </a:r>
            <a:r>
              <a:rPr b="1" lang="en" sz="1700">
                <a:solidFill>
                  <a:schemeClr val="accent5"/>
                </a:solidFill>
                <a:latin typeface="Century Gothic"/>
                <a:ea typeface="Century Gothic"/>
                <a:cs typeface="Century Gothic"/>
                <a:sym typeface="Century Gothic"/>
              </a:rPr>
              <a:t>Is this constructive?</a:t>
            </a:r>
            <a:endParaRPr b="1" sz="1700">
              <a:solidFill>
                <a:schemeClr val="accent5"/>
              </a:solidFill>
              <a:latin typeface="Century Gothic"/>
              <a:ea typeface="Century Gothic"/>
              <a:cs typeface="Century Gothic"/>
              <a:sym typeface="Century Gothic"/>
            </a:endParaRPr>
          </a:p>
          <a:p>
            <a:pPr indent="-336550" lvl="0" marL="457200" rtl="0" algn="l">
              <a:spcBef>
                <a:spcPts val="0"/>
              </a:spcBef>
              <a:spcAft>
                <a:spcPts val="0"/>
              </a:spcAft>
              <a:buClr>
                <a:srgbClr val="FFFFFF"/>
              </a:buClr>
              <a:buSzPts val="1700"/>
              <a:buFont typeface="Century Gothic"/>
              <a:buChar char="●"/>
            </a:pPr>
            <a:r>
              <a:rPr lang="en" sz="1700">
                <a:solidFill>
                  <a:srgbClr val="FFFFFF"/>
                </a:solidFill>
                <a:latin typeface="Century Gothic"/>
                <a:ea typeface="Century Gothic"/>
                <a:cs typeface="Century Gothic"/>
                <a:sym typeface="Century Gothic"/>
              </a:rPr>
              <a:t>Given that the aim is to predict where the west nile virus might occur, i</a:t>
            </a:r>
            <a:r>
              <a:rPr lang="en" sz="1700">
                <a:solidFill>
                  <a:srgbClr val="FFFFFF"/>
                </a:solidFill>
                <a:latin typeface="Century Gothic"/>
                <a:ea typeface="Century Gothic"/>
                <a:cs typeface="Century Gothic"/>
                <a:sym typeface="Century Gothic"/>
              </a:rPr>
              <a:t>n this situation,</a:t>
            </a:r>
            <a:r>
              <a:rPr lang="en" sz="1700">
                <a:solidFill>
                  <a:schemeClr val="accent5"/>
                </a:solidFill>
                <a:latin typeface="Century Gothic"/>
                <a:ea typeface="Century Gothic"/>
                <a:cs typeface="Century Gothic"/>
                <a:sym typeface="Century Gothic"/>
              </a:rPr>
              <a:t> </a:t>
            </a:r>
            <a:r>
              <a:rPr b="1" lang="en" sz="1700">
                <a:solidFill>
                  <a:schemeClr val="accent5"/>
                </a:solidFill>
                <a:latin typeface="Century Gothic"/>
                <a:ea typeface="Century Gothic"/>
                <a:cs typeface="Century Gothic"/>
                <a:sym typeface="Century Gothic"/>
              </a:rPr>
              <a:t>we are looking for a model that picks out as many positive predictions as possible.</a:t>
            </a:r>
            <a:endParaRPr b="1" sz="1700">
              <a:solidFill>
                <a:schemeClr val="accent5"/>
              </a:solidFill>
              <a:latin typeface="Century Gothic"/>
              <a:ea typeface="Century Gothic"/>
              <a:cs typeface="Century Gothic"/>
              <a:sym typeface="Century Gothic"/>
            </a:endParaRPr>
          </a:p>
          <a:p>
            <a:pPr indent="-336550" lvl="0" marL="457200" rtl="0" algn="l">
              <a:spcBef>
                <a:spcPts val="0"/>
              </a:spcBef>
              <a:spcAft>
                <a:spcPts val="0"/>
              </a:spcAft>
              <a:buClr>
                <a:srgbClr val="FFFFFF"/>
              </a:buClr>
              <a:buSzPts val="1700"/>
              <a:buFont typeface="Century Gothic"/>
              <a:buChar char="●"/>
            </a:pPr>
            <a:r>
              <a:rPr lang="en" sz="1700">
                <a:solidFill>
                  <a:srgbClr val="FFFFFF"/>
                </a:solidFill>
                <a:latin typeface="Century Gothic"/>
                <a:ea typeface="Century Gothic"/>
                <a:cs typeface="Century Gothic"/>
                <a:sym typeface="Century Gothic"/>
              </a:rPr>
              <a:t>Sensitivity (SN) is calculated as the number of correct positive predictions divided by the total number of positives. It is also called recall (REC) or true positive rate (TPR). </a:t>
            </a:r>
            <a:endParaRPr sz="1700">
              <a:solidFill>
                <a:srgbClr val="FFFFFF"/>
              </a:solidFill>
              <a:latin typeface="Century Gothic"/>
              <a:ea typeface="Century Gothic"/>
              <a:cs typeface="Century Gothic"/>
              <a:sym typeface="Century Gothic"/>
            </a:endParaRPr>
          </a:p>
          <a:p>
            <a:pPr indent="-336550" lvl="0" marL="457200" rtl="0" algn="l">
              <a:spcBef>
                <a:spcPts val="0"/>
              </a:spcBef>
              <a:spcAft>
                <a:spcPts val="0"/>
              </a:spcAft>
              <a:buClr>
                <a:srgbClr val="FFFFFF"/>
              </a:buClr>
              <a:buSzPts val="1700"/>
              <a:buFont typeface="Century Gothic"/>
              <a:buChar char="●"/>
            </a:pPr>
            <a:r>
              <a:rPr b="1" lang="en" sz="1700">
                <a:solidFill>
                  <a:schemeClr val="accent5"/>
                </a:solidFill>
                <a:latin typeface="Century Gothic"/>
                <a:ea typeface="Century Gothic"/>
                <a:cs typeface="Century Gothic"/>
                <a:sym typeface="Century Gothic"/>
              </a:rPr>
              <a:t>T</a:t>
            </a:r>
            <a:r>
              <a:rPr b="1" lang="en" sz="1700">
                <a:solidFill>
                  <a:schemeClr val="accent5"/>
                </a:solidFill>
                <a:latin typeface="Century Gothic"/>
                <a:ea typeface="Century Gothic"/>
                <a:cs typeface="Century Gothic"/>
                <a:sym typeface="Century Gothic"/>
              </a:rPr>
              <a:t>he best metric to maximise might then be the recall, or sensitivity rate</a:t>
            </a:r>
            <a:r>
              <a:rPr b="1" lang="en" sz="1700">
                <a:solidFill>
                  <a:srgbClr val="FFFFFF"/>
                </a:solidFill>
                <a:latin typeface="Century Gothic"/>
                <a:ea typeface="Century Gothic"/>
                <a:cs typeface="Century Gothic"/>
                <a:sym typeface="Century Gothic"/>
              </a:rPr>
              <a:t>. </a:t>
            </a:r>
            <a:r>
              <a:rPr lang="en" sz="1700">
                <a:solidFill>
                  <a:srgbClr val="FFFFFF"/>
                </a:solidFill>
                <a:latin typeface="Century Gothic"/>
                <a:ea typeface="Century Gothic"/>
                <a:cs typeface="Century Gothic"/>
                <a:sym typeface="Century Gothic"/>
              </a:rPr>
              <a:t> </a:t>
            </a:r>
            <a:endParaRPr sz="1700">
              <a:solidFill>
                <a:srgbClr val="FFFFFF"/>
              </a:solidFill>
              <a:latin typeface="Century Gothic"/>
              <a:ea typeface="Century Gothic"/>
              <a:cs typeface="Century Gothic"/>
              <a:sym typeface="Century Gothic"/>
            </a:endParaRPr>
          </a:p>
          <a:p>
            <a:pPr indent="-336550" lvl="0" marL="457200" rtl="0" algn="l">
              <a:spcBef>
                <a:spcPts val="0"/>
              </a:spcBef>
              <a:spcAft>
                <a:spcPts val="0"/>
              </a:spcAft>
              <a:buClr>
                <a:srgbClr val="FFFFFF"/>
              </a:buClr>
              <a:buSzPts val="1700"/>
              <a:buFont typeface="Century Gothic"/>
              <a:buChar char="●"/>
            </a:pPr>
            <a:r>
              <a:rPr lang="en" sz="1700">
                <a:solidFill>
                  <a:srgbClr val="FFFFFF"/>
                </a:solidFill>
                <a:latin typeface="Century Gothic"/>
                <a:ea typeface="Century Gothic"/>
                <a:cs typeface="Century Gothic"/>
                <a:sym typeface="Century Gothic"/>
              </a:rPr>
              <a:t>The models used were logistic regression, K nearest neighbours, decision tree, bagging classifier, random forest classifier, adaboost classifier, SVC, extratrees and XGboost</a:t>
            </a:r>
            <a:endParaRPr sz="1700">
              <a:solidFill>
                <a:srgbClr val="FFFFFF"/>
              </a:solidFill>
              <a:latin typeface="Century Gothic"/>
              <a:ea typeface="Century Gothic"/>
              <a:cs typeface="Century Gothic"/>
              <a:sym typeface="Century Gothic"/>
            </a:endParaRPr>
          </a:p>
        </p:txBody>
      </p:sp>
      <p:sp>
        <p:nvSpPr>
          <p:cNvPr id="244" name="Google Shape;244;p29"/>
          <p:cNvSpPr txBox="1"/>
          <p:nvPr>
            <p:ph idx="4294967295" type="title"/>
          </p:nvPr>
        </p:nvSpPr>
        <p:spPr>
          <a:xfrm>
            <a:off x="311700" y="824125"/>
            <a:ext cx="8520600" cy="251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What is the baseline model?</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30"/>
          <p:cNvSpPr txBox="1"/>
          <p:nvPr>
            <p:ph type="title"/>
          </p:nvPr>
        </p:nvSpPr>
        <p:spPr>
          <a:xfrm>
            <a:off x="311700" y="187125"/>
            <a:ext cx="8520600" cy="380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000"/>
              <a:t>Which is the best performing model?</a:t>
            </a:r>
            <a:endParaRPr sz="2000"/>
          </a:p>
        </p:txBody>
      </p:sp>
      <p:pic>
        <p:nvPicPr>
          <p:cNvPr id="250" name="Google Shape;250;p30"/>
          <p:cNvPicPr preferRelativeResize="0"/>
          <p:nvPr/>
        </p:nvPicPr>
        <p:blipFill>
          <a:blip r:embed="rId3">
            <a:alphaModFix/>
          </a:blip>
          <a:stretch>
            <a:fillRect/>
          </a:stretch>
        </p:blipFill>
        <p:spPr>
          <a:xfrm>
            <a:off x="901177" y="676336"/>
            <a:ext cx="7341650" cy="436867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31"/>
          <p:cNvSpPr txBox="1"/>
          <p:nvPr>
            <p:ph type="title"/>
          </p:nvPr>
        </p:nvSpPr>
        <p:spPr>
          <a:xfrm>
            <a:off x="311700" y="187125"/>
            <a:ext cx="8520600" cy="380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000"/>
              <a:t>Which is the best performing model?</a:t>
            </a:r>
            <a:endParaRPr sz="2000"/>
          </a:p>
        </p:txBody>
      </p:sp>
      <p:pic>
        <p:nvPicPr>
          <p:cNvPr id="256" name="Google Shape;256;p31"/>
          <p:cNvPicPr preferRelativeResize="0"/>
          <p:nvPr/>
        </p:nvPicPr>
        <p:blipFill>
          <a:blip r:embed="rId3">
            <a:alphaModFix/>
          </a:blip>
          <a:stretch>
            <a:fillRect/>
          </a:stretch>
        </p:blipFill>
        <p:spPr>
          <a:xfrm>
            <a:off x="901177" y="676336"/>
            <a:ext cx="7341650" cy="4368679"/>
          </a:xfrm>
          <a:prstGeom prst="rect">
            <a:avLst/>
          </a:prstGeom>
          <a:noFill/>
          <a:ln>
            <a:noFill/>
          </a:ln>
        </p:spPr>
      </p:pic>
      <p:sp>
        <p:nvSpPr>
          <p:cNvPr id="257" name="Google Shape;257;p31"/>
          <p:cNvSpPr/>
          <p:nvPr/>
        </p:nvSpPr>
        <p:spPr>
          <a:xfrm>
            <a:off x="909350" y="1111425"/>
            <a:ext cx="7341600" cy="303000"/>
          </a:xfrm>
          <a:prstGeom prst="rect">
            <a:avLst/>
          </a:prstGeom>
          <a:solidFill>
            <a:srgbClr val="A8F885">
              <a:alpha val="27370"/>
            </a:srgbClr>
          </a:solidFill>
          <a:ln cap="flat" cmpd="sng" w="19050">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31"/>
          <p:cNvSpPr/>
          <p:nvPr/>
        </p:nvSpPr>
        <p:spPr>
          <a:xfrm>
            <a:off x="901200" y="3764525"/>
            <a:ext cx="7341600" cy="303000"/>
          </a:xfrm>
          <a:prstGeom prst="rect">
            <a:avLst/>
          </a:prstGeom>
          <a:solidFill>
            <a:srgbClr val="A8F885">
              <a:alpha val="27370"/>
            </a:srgbClr>
          </a:solidFill>
          <a:ln cap="flat" cmpd="sng" w="19050">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31"/>
          <p:cNvSpPr/>
          <p:nvPr/>
        </p:nvSpPr>
        <p:spPr>
          <a:xfrm>
            <a:off x="901200" y="4649450"/>
            <a:ext cx="7341600" cy="303000"/>
          </a:xfrm>
          <a:prstGeom prst="rect">
            <a:avLst/>
          </a:prstGeom>
          <a:solidFill>
            <a:srgbClr val="A8F885">
              <a:alpha val="27370"/>
            </a:srgbClr>
          </a:solidFill>
          <a:ln cap="flat" cmpd="sng" w="19050">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sp>
        <p:nvSpPr>
          <p:cNvPr id="62" name="Google Shape;62;p14"/>
          <p:cNvSpPr txBox="1"/>
          <p:nvPr>
            <p:ph type="title"/>
          </p:nvPr>
        </p:nvSpPr>
        <p:spPr>
          <a:xfrm>
            <a:off x="311700" y="251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Business Problem</a:t>
            </a:r>
            <a:endParaRPr/>
          </a:p>
        </p:txBody>
      </p:sp>
      <p:sp>
        <p:nvSpPr>
          <p:cNvPr id="63" name="Google Shape;63;p14"/>
          <p:cNvSpPr txBox="1"/>
          <p:nvPr>
            <p:ph idx="4294967295" type="title"/>
          </p:nvPr>
        </p:nvSpPr>
        <p:spPr>
          <a:xfrm>
            <a:off x="311700" y="824125"/>
            <a:ext cx="8520600" cy="251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What are we trying to solve?</a:t>
            </a:r>
            <a:endParaRPr/>
          </a:p>
        </p:txBody>
      </p:sp>
      <p:pic>
        <p:nvPicPr>
          <p:cNvPr id="64" name="Google Shape;64;p14"/>
          <p:cNvPicPr preferRelativeResize="0"/>
          <p:nvPr/>
        </p:nvPicPr>
        <p:blipFill>
          <a:blip r:embed="rId3">
            <a:alphaModFix/>
          </a:blip>
          <a:stretch>
            <a:fillRect/>
          </a:stretch>
        </p:blipFill>
        <p:spPr>
          <a:xfrm>
            <a:off x="932250" y="1833563"/>
            <a:ext cx="1480525" cy="1513875"/>
          </a:xfrm>
          <a:prstGeom prst="rect">
            <a:avLst/>
          </a:prstGeom>
          <a:noFill/>
          <a:ln>
            <a:noFill/>
          </a:ln>
        </p:spPr>
      </p:pic>
      <p:sp>
        <p:nvSpPr>
          <p:cNvPr id="65" name="Google Shape;65;p14"/>
          <p:cNvSpPr/>
          <p:nvPr/>
        </p:nvSpPr>
        <p:spPr>
          <a:xfrm>
            <a:off x="122412" y="1529075"/>
            <a:ext cx="3100200" cy="304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rgbClr val="FFFFFF"/>
                </a:solidFill>
                <a:latin typeface="Cambria"/>
                <a:ea typeface="Cambria"/>
                <a:cs typeface="Cambria"/>
                <a:sym typeface="Cambria"/>
              </a:rPr>
              <a:t>Who are we?</a:t>
            </a:r>
            <a:endParaRPr b="1" sz="1600">
              <a:solidFill>
                <a:srgbClr val="FFFFFF"/>
              </a:solidFill>
              <a:latin typeface="Cambria"/>
              <a:ea typeface="Cambria"/>
              <a:cs typeface="Cambria"/>
              <a:sym typeface="Cambria"/>
            </a:endParaRPr>
          </a:p>
        </p:txBody>
      </p:sp>
      <p:grpSp>
        <p:nvGrpSpPr>
          <p:cNvPr id="66" name="Google Shape;66;p14"/>
          <p:cNvGrpSpPr/>
          <p:nvPr/>
        </p:nvGrpSpPr>
        <p:grpSpPr>
          <a:xfrm>
            <a:off x="2374275" y="2108650"/>
            <a:ext cx="1392600" cy="539150"/>
            <a:chOff x="2811075" y="2239825"/>
            <a:chExt cx="1392600" cy="539150"/>
          </a:xfrm>
        </p:grpSpPr>
        <p:sp>
          <p:nvSpPr>
            <p:cNvPr id="67" name="Google Shape;67;p14"/>
            <p:cNvSpPr/>
            <p:nvPr/>
          </p:nvSpPr>
          <p:spPr>
            <a:xfrm>
              <a:off x="2811075" y="2239825"/>
              <a:ext cx="1392600" cy="304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rgbClr val="FFFFFF"/>
                  </a:solidFill>
                  <a:latin typeface="Cambria"/>
                  <a:ea typeface="Cambria"/>
                  <a:cs typeface="Cambria"/>
                  <a:sym typeface="Cambria"/>
                </a:rPr>
                <a:t>Key Project </a:t>
              </a:r>
              <a:endParaRPr b="1" sz="1200">
                <a:solidFill>
                  <a:srgbClr val="FFFFFF"/>
                </a:solidFill>
                <a:latin typeface="Cambria"/>
                <a:ea typeface="Cambria"/>
                <a:cs typeface="Cambria"/>
                <a:sym typeface="Cambria"/>
              </a:endParaRPr>
            </a:p>
            <a:p>
              <a:pPr indent="0" lvl="0" marL="0" rtl="0" algn="l">
                <a:spcBef>
                  <a:spcPts val="0"/>
                </a:spcBef>
                <a:spcAft>
                  <a:spcPts val="0"/>
                </a:spcAft>
                <a:buNone/>
              </a:pPr>
              <a:r>
                <a:t/>
              </a:r>
              <a:endParaRPr b="1" sz="1200">
                <a:solidFill>
                  <a:srgbClr val="FFFFFF"/>
                </a:solidFill>
                <a:latin typeface="Cambria"/>
                <a:ea typeface="Cambria"/>
                <a:cs typeface="Cambria"/>
                <a:sym typeface="Cambria"/>
              </a:endParaRPr>
            </a:p>
          </p:txBody>
        </p:sp>
        <p:sp>
          <p:nvSpPr>
            <p:cNvPr id="68" name="Google Shape;68;p14"/>
            <p:cNvSpPr/>
            <p:nvPr/>
          </p:nvSpPr>
          <p:spPr>
            <a:xfrm>
              <a:off x="3167025" y="2474475"/>
              <a:ext cx="680700" cy="304500"/>
            </a:xfrm>
            <a:prstGeom prst="rightArrow">
              <a:avLst>
                <a:gd fmla="val 50000" name="adj1"/>
                <a:gd fmla="val 50000" name="adj2"/>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 name="Google Shape;69;p14"/>
          <p:cNvSpPr txBox="1"/>
          <p:nvPr/>
        </p:nvSpPr>
        <p:spPr>
          <a:xfrm>
            <a:off x="455775" y="3446575"/>
            <a:ext cx="2241000" cy="1234500"/>
          </a:xfrm>
          <a:prstGeom prst="rect">
            <a:avLst/>
          </a:prstGeom>
          <a:noFill/>
          <a:ln>
            <a:noFill/>
          </a:ln>
        </p:spPr>
        <p:txBody>
          <a:bodyPr anchorCtr="0" anchor="t" bIns="91425" lIns="91425" spcFirstLastPara="1" rIns="91425" wrap="square" tIns="91425">
            <a:noAutofit/>
          </a:bodyPr>
          <a:lstStyle/>
          <a:p>
            <a:pPr indent="-285750" lvl="0" marL="457200" rtl="0" algn="l">
              <a:spcBef>
                <a:spcPts val="0"/>
              </a:spcBef>
              <a:spcAft>
                <a:spcPts val="0"/>
              </a:spcAft>
              <a:buClr>
                <a:srgbClr val="FFFFFF"/>
              </a:buClr>
              <a:buSzPts val="900"/>
              <a:buFont typeface="Century Gothic"/>
              <a:buChar char="●"/>
            </a:pPr>
            <a:r>
              <a:rPr lang="en" sz="900">
                <a:solidFill>
                  <a:srgbClr val="FFFFFF"/>
                </a:solidFill>
                <a:latin typeface="Century Gothic"/>
                <a:ea typeface="Century Gothic"/>
                <a:cs typeface="Century Gothic"/>
                <a:sym typeface="Century Gothic"/>
              </a:rPr>
              <a:t>Data Science Team within the </a:t>
            </a:r>
            <a:r>
              <a:rPr b="1" lang="en" sz="900">
                <a:solidFill>
                  <a:srgbClr val="FFFFFF"/>
                </a:solidFill>
                <a:latin typeface="Century Gothic"/>
                <a:ea typeface="Century Gothic"/>
                <a:cs typeface="Century Gothic"/>
                <a:sym typeface="Century Gothic"/>
              </a:rPr>
              <a:t>Disease and Treatment Agency </a:t>
            </a:r>
            <a:endParaRPr b="1" sz="900">
              <a:solidFill>
                <a:srgbClr val="FFFFFF"/>
              </a:solidFill>
              <a:latin typeface="Century Gothic"/>
              <a:ea typeface="Century Gothic"/>
              <a:cs typeface="Century Gothic"/>
              <a:sym typeface="Century Gothic"/>
            </a:endParaRPr>
          </a:p>
          <a:p>
            <a:pPr indent="-285750" lvl="0" marL="457200" rtl="0" algn="l">
              <a:spcBef>
                <a:spcPts val="0"/>
              </a:spcBef>
              <a:spcAft>
                <a:spcPts val="0"/>
              </a:spcAft>
              <a:buClr>
                <a:srgbClr val="FFFFFF"/>
              </a:buClr>
              <a:buSzPts val="900"/>
              <a:buFont typeface="Century Gothic"/>
              <a:buChar char="●"/>
            </a:pPr>
            <a:r>
              <a:rPr b="1" lang="en" sz="900">
                <a:solidFill>
                  <a:srgbClr val="FFFFFF"/>
                </a:solidFill>
                <a:latin typeface="Century Gothic"/>
                <a:ea typeface="Century Gothic"/>
                <a:cs typeface="Century Gothic"/>
                <a:sym typeface="Century Gothic"/>
              </a:rPr>
              <a:t>Focus area: </a:t>
            </a:r>
            <a:r>
              <a:rPr lang="en" sz="900">
                <a:solidFill>
                  <a:srgbClr val="FFFFFF"/>
                </a:solidFill>
                <a:latin typeface="Century Gothic"/>
                <a:ea typeface="Century Gothic"/>
                <a:cs typeface="Century Gothic"/>
                <a:sym typeface="Century Gothic"/>
              </a:rPr>
              <a:t>Chicago</a:t>
            </a:r>
            <a:endParaRPr sz="900">
              <a:solidFill>
                <a:srgbClr val="FFFFFF"/>
              </a:solidFill>
              <a:latin typeface="Century Gothic"/>
              <a:ea typeface="Century Gothic"/>
              <a:cs typeface="Century Gothic"/>
              <a:sym typeface="Century Gothic"/>
            </a:endParaRPr>
          </a:p>
        </p:txBody>
      </p:sp>
      <p:grpSp>
        <p:nvGrpSpPr>
          <p:cNvPr id="70" name="Google Shape;70;p14"/>
          <p:cNvGrpSpPr/>
          <p:nvPr/>
        </p:nvGrpSpPr>
        <p:grpSpPr>
          <a:xfrm>
            <a:off x="3522750" y="1555775"/>
            <a:ext cx="2098500" cy="3125300"/>
            <a:chOff x="3893075" y="1631975"/>
            <a:chExt cx="2098500" cy="3125300"/>
          </a:xfrm>
        </p:grpSpPr>
        <p:pic>
          <p:nvPicPr>
            <p:cNvPr id="71" name="Google Shape;71;p14"/>
            <p:cNvPicPr preferRelativeResize="0"/>
            <p:nvPr/>
          </p:nvPicPr>
          <p:blipFill rotWithShape="1">
            <a:blip r:embed="rId4">
              <a:alphaModFix/>
            </a:blip>
            <a:srcRect b="1456" l="27050" r="14270" t="1465"/>
            <a:stretch/>
          </p:blipFill>
          <p:spPr>
            <a:xfrm>
              <a:off x="4208825" y="1904700"/>
              <a:ext cx="1638000" cy="1524000"/>
            </a:xfrm>
            <a:prstGeom prst="rect">
              <a:avLst/>
            </a:prstGeom>
            <a:noFill/>
            <a:ln>
              <a:noFill/>
            </a:ln>
          </p:spPr>
        </p:pic>
        <p:sp>
          <p:nvSpPr>
            <p:cNvPr id="72" name="Google Shape;72;p14"/>
            <p:cNvSpPr/>
            <p:nvPr/>
          </p:nvSpPr>
          <p:spPr>
            <a:xfrm>
              <a:off x="4007075" y="1631975"/>
              <a:ext cx="1870500" cy="251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rgbClr val="FFFFFF"/>
                  </a:solidFill>
                  <a:latin typeface="Cambria"/>
                  <a:ea typeface="Cambria"/>
                  <a:cs typeface="Cambria"/>
                  <a:sym typeface="Cambria"/>
                </a:rPr>
                <a:t>West Nile Virus</a:t>
              </a:r>
              <a:endParaRPr b="1" sz="1600">
                <a:solidFill>
                  <a:srgbClr val="FFFFFF"/>
                </a:solidFill>
                <a:latin typeface="Cambria"/>
                <a:ea typeface="Cambria"/>
                <a:cs typeface="Cambria"/>
                <a:sym typeface="Cambria"/>
              </a:endParaRPr>
            </a:p>
          </p:txBody>
        </p:sp>
        <p:sp>
          <p:nvSpPr>
            <p:cNvPr id="73" name="Google Shape;73;p14"/>
            <p:cNvSpPr txBox="1"/>
            <p:nvPr/>
          </p:nvSpPr>
          <p:spPr>
            <a:xfrm>
              <a:off x="3893075" y="3522775"/>
              <a:ext cx="2098500" cy="1234500"/>
            </a:xfrm>
            <a:prstGeom prst="rect">
              <a:avLst/>
            </a:prstGeom>
            <a:noFill/>
            <a:ln>
              <a:noFill/>
            </a:ln>
          </p:spPr>
          <p:txBody>
            <a:bodyPr anchorCtr="0" anchor="t" bIns="91425" lIns="91425" spcFirstLastPara="1" rIns="91425" wrap="square" tIns="91425">
              <a:noAutofit/>
            </a:bodyPr>
            <a:lstStyle/>
            <a:p>
              <a:pPr indent="-285750" lvl="0" marL="457200" rtl="0" algn="l">
                <a:spcBef>
                  <a:spcPts val="0"/>
                </a:spcBef>
                <a:spcAft>
                  <a:spcPts val="0"/>
                </a:spcAft>
                <a:buClr>
                  <a:srgbClr val="FFFFFF"/>
                </a:buClr>
                <a:buSzPts val="900"/>
                <a:buFont typeface="Century Gothic"/>
                <a:buChar char="●"/>
              </a:pPr>
              <a:r>
                <a:rPr lang="en" sz="900">
                  <a:solidFill>
                    <a:srgbClr val="FFFFFF"/>
                  </a:solidFill>
                  <a:latin typeface="Century Gothic"/>
                  <a:ea typeface="Century Gothic"/>
                  <a:cs typeface="Century Gothic"/>
                  <a:sym typeface="Century Gothic"/>
                </a:rPr>
                <a:t>West Nile Virus (WNV) has been prevalent in Windy City, Chicago, over the last few years.</a:t>
              </a:r>
              <a:endParaRPr sz="900">
                <a:solidFill>
                  <a:srgbClr val="FFFFFF"/>
                </a:solidFill>
                <a:latin typeface="Century Gothic"/>
                <a:ea typeface="Century Gothic"/>
                <a:cs typeface="Century Gothic"/>
                <a:sym typeface="Century Gothic"/>
              </a:endParaRPr>
            </a:p>
          </p:txBody>
        </p:sp>
      </p:grpSp>
      <p:sp>
        <p:nvSpPr>
          <p:cNvPr id="74" name="Google Shape;74;p14"/>
          <p:cNvSpPr txBox="1"/>
          <p:nvPr/>
        </p:nvSpPr>
        <p:spPr>
          <a:xfrm>
            <a:off x="6447225" y="1913975"/>
            <a:ext cx="2385000" cy="1850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Century Gothic"/>
                <a:ea typeface="Century Gothic"/>
                <a:cs typeface="Century Gothic"/>
                <a:sym typeface="Century Gothic"/>
              </a:rPr>
              <a:t>To create a </a:t>
            </a:r>
            <a:r>
              <a:rPr b="1" lang="en" sz="1100">
                <a:solidFill>
                  <a:schemeClr val="accent5"/>
                </a:solidFill>
                <a:latin typeface="Century Gothic"/>
                <a:ea typeface="Century Gothic"/>
                <a:cs typeface="Century Gothic"/>
                <a:sym typeface="Century Gothic"/>
              </a:rPr>
              <a:t>predictive model</a:t>
            </a:r>
            <a:r>
              <a:rPr lang="en" sz="1100">
                <a:solidFill>
                  <a:schemeClr val="accent5"/>
                </a:solidFill>
                <a:latin typeface="Century Gothic"/>
                <a:ea typeface="Century Gothic"/>
                <a:cs typeface="Century Gothic"/>
                <a:sym typeface="Century Gothic"/>
              </a:rPr>
              <a:t> </a:t>
            </a:r>
            <a:r>
              <a:rPr lang="en" sz="1100">
                <a:solidFill>
                  <a:srgbClr val="FFFFFF"/>
                </a:solidFill>
                <a:latin typeface="Century Gothic"/>
                <a:ea typeface="Century Gothic"/>
                <a:cs typeface="Century Gothic"/>
                <a:sym typeface="Century Gothic"/>
              </a:rPr>
              <a:t>for us to identify the presence of WNV at different locations, time of year and other factors in Windy City.</a:t>
            </a:r>
            <a:endParaRPr sz="1100">
              <a:solidFill>
                <a:srgbClr val="FFFFFF"/>
              </a:solidFill>
              <a:latin typeface="Century Gothic"/>
              <a:ea typeface="Century Gothic"/>
              <a:cs typeface="Century Gothic"/>
              <a:sym typeface="Century Gothic"/>
            </a:endParaRPr>
          </a:p>
          <a:p>
            <a:pPr indent="-285750" lvl="0" marL="457200" rtl="0" algn="l">
              <a:spcBef>
                <a:spcPts val="1000"/>
              </a:spcBef>
              <a:spcAft>
                <a:spcPts val="0"/>
              </a:spcAft>
              <a:buClr>
                <a:srgbClr val="FFFFFF"/>
              </a:buClr>
              <a:buSzPts val="900"/>
              <a:buFont typeface="Century Gothic"/>
              <a:buChar char="●"/>
            </a:pPr>
            <a:r>
              <a:rPr lang="en" sz="900">
                <a:solidFill>
                  <a:srgbClr val="FFFFFF"/>
                </a:solidFill>
                <a:latin typeface="Century Gothic"/>
                <a:ea typeface="Century Gothic"/>
                <a:cs typeface="Century Gothic"/>
                <a:sym typeface="Century Gothic"/>
              </a:rPr>
              <a:t>Identify problem areas in Windy City ahead of time</a:t>
            </a:r>
            <a:endParaRPr sz="900">
              <a:solidFill>
                <a:srgbClr val="FFFFFF"/>
              </a:solidFill>
              <a:latin typeface="Century Gothic"/>
              <a:ea typeface="Century Gothic"/>
              <a:cs typeface="Century Gothic"/>
              <a:sym typeface="Century Gothic"/>
            </a:endParaRPr>
          </a:p>
          <a:p>
            <a:pPr indent="-285750" lvl="0" marL="457200" rtl="0" algn="l">
              <a:spcBef>
                <a:spcPts val="1000"/>
              </a:spcBef>
              <a:spcAft>
                <a:spcPts val="1000"/>
              </a:spcAft>
              <a:buClr>
                <a:srgbClr val="FFFFFF"/>
              </a:buClr>
              <a:buSzPts val="900"/>
              <a:buFont typeface="Century Gothic"/>
              <a:buChar char="●"/>
            </a:pPr>
            <a:r>
              <a:rPr lang="en" sz="900">
                <a:solidFill>
                  <a:srgbClr val="FFFFFF"/>
                </a:solidFill>
                <a:latin typeface="Century Gothic"/>
                <a:ea typeface="Century Gothic"/>
                <a:cs typeface="Century Gothic"/>
                <a:sym typeface="Century Gothic"/>
              </a:rPr>
              <a:t>Suggest suitable remedies to prevent the spread of West Nile Virus in the region</a:t>
            </a:r>
            <a:endParaRPr sz="900">
              <a:solidFill>
                <a:srgbClr val="FFFFFF"/>
              </a:solidFill>
              <a:latin typeface="Century Gothic"/>
              <a:ea typeface="Century Gothic"/>
              <a:cs typeface="Century Gothic"/>
              <a:sym typeface="Century Gothic"/>
            </a:endParaRPr>
          </a:p>
        </p:txBody>
      </p:sp>
      <p:sp>
        <p:nvSpPr>
          <p:cNvPr id="75" name="Google Shape;75;p14"/>
          <p:cNvSpPr/>
          <p:nvPr/>
        </p:nvSpPr>
        <p:spPr>
          <a:xfrm>
            <a:off x="6727500" y="1555775"/>
            <a:ext cx="1677600" cy="251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rgbClr val="FFFFFF"/>
                </a:solidFill>
                <a:latin typeface="Cambria"/>
                <a:ea typeface="Cambria"/>
                <a:cs typeface="Cambria"/>
                <a:sym typeface="Cambria"/>
              </a:rPr>
              <a:t>Our Mission</a:t>
            </a:r>
            <a:endParaRPr b="1" sz="1600">
              <a:solidFill>
                <a:srgbClr val="FFFFFF"/>
              </a:solidFill>
              <a:latin typeface="Cambria"/>
              <a:ea typeface="Cambria"/>
              <a:cs typeface="Cambria"/>
              <a:sym typeface="Cambria"/>
            </a:endParaRPr>
          </a:p>
        </p:txBody>
      </p:sp>
      <p:sp>
        <p:nvSpPr>
          <p:cNvPr id="76" name="Google Shape;76;p14"/>
          <p:cNvSpPr/>
          <p:nvPr/>
        </p:nvSpPr>
        <p:spPr>
          <a:xfrm>
            <a:off x="5617450" y="2352850"/>
            <a:ext cx="680700" cy="304500"/>
          </a:xfrm>
          <a:prstGeom prst="rightArrow">
            <a:avLst>
              <a:gd fmla="val 50000" name="adj1"/>
              <a:gd fmla="val 50000" name="adj2"/>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14"/>
          <p:cNvSpPr/>
          <p:nvPr/>
        </p:nvSpPr>
        <p:spPr>
          <a:xfrm>
            <a:off x="5261500" y="2108650"/>
            <a:ext cx="1392600" cy="304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rgbClr val="FFFFFF"/>
                </a:solidFill>
                <a:latin typeface="Cambria"/>
                <a:ea typeface="Cambria"/>
                <a:cs typeface="Cambria"/>
                <a:sym typeface="Cambria"/>
              </a:rPr>
              <a:t>Goals</a:t>
            </a:r>
            <a:endParaRPr b="1" sz="1200">
              <a:solidFill>
                <a:srgbClr val="FFFFFF"/>
              </a:solidFill>
              <a:latin typeface="Cambria"/>
              <a:ea typeface="Cambria"/>
              <a:cs typeface="Cambria"/>
              <a:sym typeface="Cambria"/>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32"/>
          <p:cNvSpPr txBox="1"/>
          <p:nvPr>
            <p:ph type="title"/>
          </p:nvPr>
        </p:nvSpPr>
        <p:spPr>
          <a:xfrm>
            <a:off x="311700" y="251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closer look at the best performing model</a:t>
            </a:r>
            <a:endParaRPr/>
          </a:p>
        </p:txBody>
      </p:sp>
      <p:sp>
        <p:nvSpPr>
          <p:cNvPr id="265" name="Google Shape;265;p3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66" name="Google Shape;266;p32"/>
          <p:cNvPicPr preferRelativeResize="0"/>
          <p:nvPr/>
        </p:nvPicPr>
        <p:blipFill>
          <a:blip r:embed="rId3">
            <a:alphaModFix/>
          </a:blip>
          <a:stretch>
            <a:fillRect/>
          </a:stretch>
        </p:blipFill>
        <p:spPr>
          <a:xfrm>
            <a:off x="147700" y="1152475"/>
            <a:ext cx="8848599" cy="36941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33"/>
          <p:cNvSpPr txBox="1"/>
          <p:nvPr>
            <p:ph type="title"/>
          </p:nvPr>
        </p:nvSpPr>
        <p:spPr>
          <a:xfrm>
            <a:off x="356575" y="245600"/>
            <a:ext cx="4045200" cy="900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Best features</a:t>
            </a:r>
            <a:endParaRPr/>
          </a:p>
        </p:txBody>
      </p:sp>
      <p:sp>
        <p:nvSpPr>
          <p:cNvPr id="272" name="Google Shape;272;p33"/>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0" lvl="0" marL="0" rtl="0" algn="l">
              <a:spcBef>
                <a:spcPts val="0"/>
              </a:spcBef>
              <a:spcAft>
                <a:spcPts val="1600"/>
              </a:spcAft>
              <a:buNone/>
            </a:pPr>
            <a:r>
              <a:t/>
            </a:r>
            <a:endParaRPr/>
          </a:p>
        </p:txBody>
      </p:sp>
      <p:pic>
        <p:nvPicPr>
          <p:cNvPr id="273" name="Google Shape;273;p33"/>
          <p:cNvPicPr preferRelativeResize="0"/>
          <p:nvPr/>
        </p:nvPicPr>
        <p:blipFill>
          <a:blip r:embed="rId3">
            <a:alphaModFix/>
          </a:blip>
          <a:stretch>
            <a:fillRect/>
          </a:stretch>
        </p:blipFill>
        <p:spPr>
          <a:xfrm>
            <a:off x="4572000" y="0"/>
            <a:ext cx="4572001" cy="5143499"/>
          </a:xfrm>
          <a:prstGeom prst="rect">
            <a:avLst/>
          </a:prstGeom>
          <a:noFill/>
          <a:ln>
            <a:noFill/>
          </a:ln>
        </p:spPr>
      </p:pic>
      <p:sp>
        <p:nvSpPr>
          <p:cNvPr id="274" name="Google Shape;274;p33"/>
          <p:cNvSpPr txBox="1"/>
          <p:nvPr/>
        </p:nvSpPr>
        <p:spPr>
          <a:xfrm>
            <a:off x="356575" y="1332350"/>
            <a:ext cx="4045200" cy="3382500"/>
          </a:xfrm>
          <a:prstGeom prst="rect">
            <a:avLst/>
          </a:prstGeom>
          <a:noFill/>
          <a:ln>
            <a:noFill/>
          </a:ln>
        </p:spPr>
        <p:txBody>
          <a:bodyPr anchorCtr="0" anchor="t" bIns="91425" lIns="91425" spcFirstLastPara="1" rIns="91425" wrap="square" tIns="91425">
            <a:noAutofit/>
          </a:bodyPr>
          <a:lstStyle/>
          <a:p>
            <a:pPr indent="-190500" lvl="0" marL="171450" rtl="0" algn="l">
              <a:lnSpc>
                <a:spcPct val="115000"/>
              </a:lnSpc>
              <a:spcBef>
                <a:spcPts val="0"/>
              </a:spcBef>
              <a:spcAft>
                <a:spcPts val="0"/>
              </a:spcAft>
              <a:buClr>
                <a:srgbClr val="FFFFFF"/>
              </a:buClr>
              <a:buSzPts val="1200"/>
              <a:buFont typeface="Century Gothic"/>
              <a:buChar char="●"/>
            </a:pPr>
            <a:r>
              <a:rPr b="1" lang="en" sz="1200">
                <a:solidFill>
                  <a:schemeClr val="accent5"/>
                </a:solidFill>
                <a:latin typeface="Century Gothic"/>
                <a:ea typeface="Century Gothic"/>
                <a:cs typeface="Century Gothic"/>
                <a:sym typeface="Century Gothic"/>
              </a:rPr>
              <a:t>Week</a:t>
            </a:r>
            <a:r>
              <a:rPr lang="en" sz="1200">
                <a:solidFill>
                  <a:srgbClr val="FFFFFF"/>
                </a:solidFill>
                <a:latin typeface="Century Gothic"/>
                <a:ea typeface="Century Gothic"/>
                <a:cs typeface="Century Gothic"/>
                <a:sym typeface="Century Gothic"/>
              </a:rPr>
              <a:t> was a suitable proxy for season of the year</a:t>
            </a:r>
            <a:endParaRPr sz="1200">
              <a:solidFill>
                <a:srgbClr val="FFFFFF"/>
              </a:solidFill>
              <a:latin typeface="Century Gothic"/>
              <a:ea typeface="Century Gothic"/>
              <a:cs typeface="Century Gothic"/>
              <a:sym typeface="Century Gothic"/>
            </a:endParaRPr>
          </a:p>
          <a:p>
            <a:pPr indent="-190500" lvl="0" marL="171450" rtl="0" algn="l">
              <a:lnSpc>
                <a:spcPct val="115000"/>
              </a:lnSpc>
              <a:spcBef>
                <a:spcPts val="1000"/>
              </a:spcBef>
              <a:spcAft>
                <a:spcPts val="0"/>
              </a:spcAft>
              <a:buClr>
                <a:srgbClr val="FFFFFF"/>
              </a:buClr>
              <a:buSzPts val="1200"/>
              <a:buFont typeface="Century Gothic"/>
              <a:buChar char="●"/>
            </a:pPr>
            <a:r>
              <a:rPr lang="en" sz="1200">
                <a:solidFill>
                  <a:srgbClr val="FFFFFF"/>
                </a:solidFill>
                <a:latin typeface="Century Gothic"/>
                <a:ea typeface="Century Gothic"/>
                <a:cs typeface="Century Gothic"/>
                <a:sym typeface="Century Gothic"/>
              </a:rPr>
              <a:t>Day of the year and month of the year were also tested but did not improve the model</a:t>
            </a:r>
            <a:endParaRPr sz="1200">
              <a:solidFill>
                <a:srgbClr val="FFFFFF"/>
              </a:solidFill>
              <a:latin typeface="Century Gothic"/>
              <a:ea typeface="Century Gothic"/>
              <a:cs typeface="Century Gothic"/>
              <a:sym typeface="Century Gothic"/>
            </a:endParaRPr>
          </a:p>
          <a:p>
            <a:pPr indent="-190500" lvl="0" marL="171450" rtl="0" algn="l">
              <a:lnSpc>
                <a:spcPct val="115000"/>
              </a:lnSpc>
              <a:spcBef>
                <a:spcPts val="1000"/>
              </a:spcBef>
              <a:spcAft>
                <a:spcPts val="0"/>
              </a:spcAft>
              <a:buClr>
                <a:srgbClr val="FFFFFF"/>
              </a:buClr>
              <a:buSzPts val="1200"/>
              <a:buFont typeface="Century Gothic"/>
              <a:buChar char="●"/>
            </a:pPr>
            <a:r>
              <a:rPr lang="en" sz="1200">
                <a:solidFill>
                  <a:srgbClr val="FFFFFF"/>
                </a:solidFill>
                <a:latin typeface="Century Gothic"/>
                <a:ea typeface="Century Gothic"/>
                <a:cs typeface="Century Gothic"/>
                <a:sym typeface="Century Gothic"/>
              </a:rPr>
              <a:t>The presence of the </a:t>
            </a:r>
            <a:r>
              <a:rPr b="1" lang="en" sz="1200">
                <a:solidFill>
                  <a:schemeClr val="accent5"/>
                </a:solidFill>
                <a:latin typeface="Century Gothic"/>
                <a:ea typeface="Century Gothic"/>
                <a:cs typeface="Century Gothic"/>
                <a:sym typeface="Century Gothic"/>
              </a:rPr>
              <a:t>3 primary mosquito vectors </a:t>
            </a:r>
            <a:r>
              <a:rPr lang="en" sz="1200">
                <a:solidFill>
                  <a:srgbClr val="FFFFFF"/>
                </a:solidFill>
                <a:latin typeface="Century Gothic"/>
                <a:ea typeface="Century Gothic"/>
                <a:cs typeface="Century Gothic"/>
                <a:sym typeface="Century Gothic"/>
              </a:rPr>
              <a:t>strongly predicted the presence of WNV</a:t>
            </a:r>
            <a:endParaRPr sz="1200">
              <a:solidFill>
                <a:srgbClr val="FFFFFF"/>
              </a:solidFill>
              <a:latin typeface="Century Gothic"/>
              <a:ea typeface="Century Gothic"/>
              <a:cs typeface="Century Gothic"/>
              <a:sym typeface="Century Gothic"/>
            </a:endParaRPr>
          </a:p>
          <a:p>
            <a:pPr indent="-190500" lvl="0" marL="171450" rtl="0" algn="l">
              <a:lnSpc>
                <a:spcPct val="115000"/>
              </a:lnSpc>
              <a:spcBef>
                <a:spcPts val="1000"/>
              </a:spcBef>
              <a:spcAft>
                <a:spcPts val="0"/>
              </a:spcAft>
              <a:buClr>
                <a:srgbClr val="FFFFFF"/>
              </a:buClr>
              <a:buSzPts val="1200"/>
              <a:buFont typeface="Century Gothic"/>
              <a:buChar char="●"/>
            </a:pPr>
            <a:r>
              <a:rPr b="1" lang="en" sz="1200">
                <a:solidFill>
                  <a:schemeClr val="accent5"/>
                </a:solidFill>
                <a:latin typeface="Century Gothic"/>
                <a:ea typeface="Century Gothic"/>
                <a:cs typeface="Century Gothic"/>
                <a:sym typeface="Century Gothic"/>
              </a:rPr>
              <a:t>Weather features were also effective </a:t>
            </a:r>
            <a:r>
              <a:rPr lang="en" sz="1200">
                <a:solidFill>
                  <a:srgbClr val="FFFFFF"/>
                </a:solidFill>
                <a:latin typeface="Century Gothic"/>
                <a:ea typeface="Century Gothic"/>
                <a:cs typeface="Century Gothic"/>
                <a:sym typeface="Century Gothic"/>
              </a:rPr>
              <a:t>in predicting WNV presence </a:t>
            </a:r>
            <a:endParaRPr sz="1200">
              <a:solidFill>
                <a:srgbClr val="FFFFFF"/>
              </a:solidFill>
              <a:latin typeface="Century Gothic"/>
              <a:ea typeface="Century Gothic"/>
              <a:cs typeface="Century Gothic"/>
              <a:sym typeface="Century Gothic"/>
            </a:endParaRPr>
          </a:p>
          <a:p>
            <a:pPr indent="-190500" lvl="0" marL="171450" rtl="0" algn="l">
              <a:lnSpc>
                <a:spcPct val="115000"/>
              </a:lnSpc>
              <a:spcBef>
                <a:spcPts val="1000"/>
              </a:spcBef>
              <a:spcAft>
                <a:spcPts val="0"/>
              </a:spcAft>
              <a:buClr>
                <a:srgbClr val="FFFFFF"/>
              </a:buClr>
              <a:buSzPts val="1200"/>
              <a:buFont typeface="Century Gothic"/>
              <a:buChar char="●"/>
            </a:pPr>
            <a:r>
              <a:rPr lang="en" sz="1200">
                <a:solidFill>
                  <a:srgbClr val="FFFFFF"/>
                </a:solidFill>
                <a:latin typeface="Century Gothic"/>
                <a:ea typeface="Century Gothic"/>
                <a:cs typeface="Century Gothic"/>
                <a:sym typeface="Century Gothic"/>
              </a:rPr>
              <a:t>Finally, </a:t>
            </a:r>
            <a:r>
              <a:rPr b="1" lang="en" sz="1200">
                <a:solidFill>
                  <a:schemeClr val="accent5"/>
                </a:solidFill>
                <a:latin typeface="Century Gothic"/>
                <a:ea typeface="Century Gothic"/>
                <a:cs typeface="Century Gothic"/>
                <a:sym typeface="Century Gothic"/>
              </a:rPr>
              <a:t>geographical features </a:t>
            </a:r>
            <a:r>
              <a:rPr lang="en" sz="1200">
                <a:solidFill>
                  <a:srgbClr val="FFFFFF"/>
                </a:solidFill>
                <a:latin typeface="Century Gothic"/>
                <a:ea typeface="Century Gothic"/>
                <a:cs typeface="Century Gothic"/>
                <a:sym typeface="Century Gothic"/>
              </a:rPr>
              <a:t>such as cluster, latitude and longitude had the remaining explanatory power</a:t>
            </a:r>
            <a:endParaRPr sz="1200">
              <a:solidFill>
                <a:srgbClr val="FFFFFF"/>
              </a:solidFill>
              <a:latin typeface="Century Gothic"/>
              <a:ea typeface="Century Gothic"/>
              <a:cs typeface="Century Gothic"/>
              <a:sym typeface="Century Gothic"/>
            </a:endParaRPr>
          </a:p>
          <a:p>
            <a:pPr indent="0" lvl="0" marL="457200" rtl="0" algn="l">
              <a:lnSpc>
                <a:spcPct val="115000"/>
              </a:lnSpc>
              <a:spcBef>
                <a:spcPts val="1000"/>
              </a:spcBef>
              <a:spcAft>
                <a:spcPts val="1000"/>
              </a:spcAft>
              <a:buNone/>
            </a:pPr>
            <a:r>
              <a:t/>
            </a:r>
            <a:endParaRPr sz="1200">
              <a:solidFill>
                <a:srgbClr val="FFFFFF"/>
              </a:solidFill>
              <a:latin typeface="Century Gothic"/>
              <a:ea typeface="Century Gothic"/>
              <a:cs typeface="Century Gothic"/>
              <a:sym typeface="Century Gothic"/>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34"/>
          <p:cNvSpPr txBox="1"/>
          <p:nvPr>
            <p:ph type="title"/>
          </p:nvPr>
        </p:nvSpPr>
        <p:spPr>
          <a:xfrm>
            <a:off x="490250" y="526350"/>
            <a:ext cx="62271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a:t>Part IV</a:t>
            </a:r>
            <a:endParaRPr b="1"/>
          </a:p>
          <a:p>
            <a:pPr indent="0" lvl="0" marL="0" rtl="0" algn="l">
              <a:spcBef>
                <a:spcPts val="0"/>
              </a:spcBef>
              <a:spcAft>
                <a:spcPts val="0"/>
              </a:spcAft>
              <a:buNone/>
            </a:pPr>
            <a:r>
              <a:rPr lang="en" sz="4500"/>
              <a:t>Key Findings &amp; Recommendations</a:t>
            </a:r>
            <a:endParaRPr sz="45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35"/>
          <p:cNvSpPr txBox="1"/>
          <p:nvPr>
            <p:ph type="title"/>
          </p:nvPr>
        </p:nvSpPr>
        <p:spPr>
          <a:xfrm>
            <a:off x="311700" y="251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Key Findings</a:t>
            </a:r>
            <a:endParaRPr/>
          </a:p>
        </p:txBody>
      </p:sp>
      <p:sp>
        <p:nvSpPr>
          <p:cNvPr id="285" name="Google Shape;285;p35"/>
          <p:cNvSpPr txBox="1"/>
          <p:nvPr>
            <p:ph idx="4294967295" type="title"/>
          </p:nvPr>
        </p:nvSpPr>
        <p:spPr>
          <a:xfrm>
            <a:off x="311700" y="824125"/>
            <a:ext cx="8520600" cy="251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What best predicts the presence of the West Nile Virus?</a:t>
            </a:r>
            <a:endParaRPr/>
          </a:p>
        </p:txBody>
      </p:sp>
      <p:sp>
        <p:nvSpPr>
          <p:cNvPr id="286" name="Google Shape;286;p35"/>
          <p:cNvSpPr/>
          <p:nvPr/>
        </p:nvSpPr>
        <p:spPr>
          <a:xfrm>
            <a:off x="1026750" y="2377725"/>
            <a:ext cx="1341600" cy="251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chemeClr val="accent5"/>
                </a:solidFill>
                <a:latin typeface="Century Gothic"/>
                <a:ea typeface="Century Gothic"/>
                <a:cs typeface="Century Gothic"/>
                <a:sym typeface="Century Gothic"/>
              </a:rPr>
              <a:t>Seasonality</a:t>
            </a:r>
            <a:endParaRPr b="1" sz="1600">
              <a:solidFill>
                <a:schemeClr val="accent5"/>
              </a:solidFill>
              <a:latin typeface="Century Gothic"/>
              <a:ea typeface="Century Gothic"/>
              <a:cs typeface="Century Gothic"/>
              <a:sym typeface="Century Gothic"/>
            </a:endParaRPr>
          </a:p>
        </p:txBody>
      </p:sp>
      <p:sp>
        <p:nvSpPr>
          <p:cNvPr id="287" name="Google Shape;287;p35"/>
          <p:cNvSpPr txBox="1"/>
          <p:nvPr/>
        </p:nvSpPr>
        <p:spPr>
          <a:xfrm>
            <a:off x="356575" y="2682525"/>
            <a:ext cx="2798700" cy="2037600"/>
          </a:xfrm>
          <a:prstGeom prst="rect">
            <a:avLst/>
          </a:prstGeom>
          <a:noFill/>
          <a:ln>
            <a:noFill/>
          </a:ln>
        </p:spPr>
        <p:txBody>
          <a:bodyPr anchorCtr="0" anchor="t" bIns="91425" lIns="91425" spcFirstLastPara="1" rIns="91425" wrap="square" tIns="91425">
            <a:noAutofit/>
          </a:bodyPr>
          <a:lstStyle/>
          <a:p>
            <a:pPr indent="-190500" lvl="0" marL="171450" rtl="0" algn="l">
              <a:lnSpc>
                <a:spcPct val="115000"/>
              </a:lnSpc>
              <a:spcBef>
                <a:spcPts val="0"/>
              </a:spcBef>
              <a:spcAft>
                <a:spcPts val="0"/>
              </a:spcAft>
              <a:buClr>
                <a:srgbClr val="FFFFFF"/>
              </a:buClr>
              <a:buSzPts val="1200"/>
              <a:buFont typeface="Century Gothic"/>
              <a:buChar char="●"/>
            </a:pPr>
            <a:r>
              <a:rPr lang="en" sz="1200">
                <a:solidFill>
                  <a:srgbClr val="FFFFFF"/>
                </a:solidFill>
                <a:latin typeface="Century Gothic"/>
                <a:ea typeface="Century Gothic"/>
                <a:cs typeface="Century Gothic"/>
                <a:sym typeface="Century Gothic"/>
              </a:rPr>
              <a:t>Our most predictive feature was the </a:t>
            </a:r>
            <a:r>
              <a:rPr b="1" lang="en" sz="1200">
                <a:solidFill>
                  <a:srgbClr val="FFFFFF"/>
                </a:solidFill>
                <a:latin typeface="Century Gothic"/>
                <a:ea typeface="Century Gothic"/>
                <a:cs typeface="Century Gothic"/>
                <a:sym typeface="Century Gothic"/>
              </a:rPr>
              <a:t>week of the year </a:t>
            </a:r>
            <a:endParaRPr sz="1200">
              <a:solidFill>
                <a:srgbClr val="FFFFFF"/>
              </a:solidFill>
              <a:latin typeface="Century Gothic"/>
              <a:ea typeface="Century Gothic"/>
              <a:cs typeface="Century Gothic"/>
              <a:sym typeface="Century Gothic"/>
            </a:endParaRPr>
          </a:p>
          <a:p>
            <a:pPr indent="-190500" lvl="0" marL="171450" rtl="0" algn="l">
              <a:lnSpc>
                <a:spcPct val="115000"/>
              </a:lnSpc>
              <a:spcBef>
                <a:spcPts val="1000"/>
              </a:spcBef>
              <a:spcAft>
                <a:spcPts val="0"/>
              </a:spcAft>
              <a:buClr>
                <a:srgbClr val="FFFFFF"/>
              </a:buClr>
              <a:buSzPts val="1200"/>
              <a:buFont typeface="Century Gothic"/>
              <a:buChar char="●"/>
            </a:pPr>
            <a:r>
              <a:rPr lang="en" sz="1200">
                <a:solidFill>
                  <a:srgbClr val="FFFFFF"/>
                </a:solidFill>
                <a:latin typeface="Century Gothic"/>
                <a:ea typeface="Century Gothic"/>
                <a:cs typeface="Century Gothic"/>
                <a:sym typeface="Century Gothic"/>
              </a:rPr>
              <a:t>As we saw from our EDA, the month of August and the weeks within it </a:t>
            </a:r>
            <a:r>
              <a:rPr b="1" lang="en" sz="1200">
                <a:solidFill>
                  <a:srgbClr val="FFFFFF"/>
                </a:solidFill>
                <a:latin typeface="Century Gothic"/>
                <a:ea typeface="Century Gothic"/>
                <a:cs typeface="Century Gothic"/>
                <a:sym typeface="Century Gothic"/>
              </a:rPr>
              <a:t>provide a timeframe</a:t>
            </a:r>
            <a:r>
              <a:rPr lang="en" sz="1200">
                <a:solidFill>
                  <a:srgbClr val="FFFFFF"/>
                </a:solidFill>
                <a:latin typeface="Century Gothic"/>
                <a:ea typeface="Century Gothic"/>
                <a:cs typeface="Century Gothic"/>
                <a:sym typeface="Century Gothic"/>
              </a:rPr>
              <a:t> where mosquitoes are most likely to carry the virus</a:t>
            </a:r>
            <a:endParaRPr sz="1200">
              <a:solidFill>
                <a:srgbClr val="FFFFFF"/>
              </a:solidFill>
              <a:latin typeface="Century Gothic"/>
              <a:ea typeface="Century Gothic"/>
              <a:cs typeface="Century Gothic"/>
              <a:sym typeface="Century Gothic"/>
            </a:endParaRPr>
          </a:p>
          <a:p>
            <a:pPr indent="0" lvl="0" marL="457200" rtl="0" algn="l">
              <a:lnSpc>
                <a:spcPct val="115000"/>
              </a:lnSpc>
              <a:spcBef>
                <a:spcPts val="1000"/>
              </a:spcBef>
              <a:spcAft>
                <a:spcPts val="1000"/>
              </a:spcAft>
              <a:buNone/>
            </a:pPr>
            <a:r>
              <a:t/>
            </a:r>
            <a:endParaRPr sz="1200">
              <a:solidFill>
                <a:srgbClr val="FFFFFF"/>
              </a:solidFill>
              <a:latin typeface="Century Gothic"/>
              <a:ea typeface="Century Gothic"/>
              <a:cs typeface="Century Gothic"/>
              <a:sym typeface="Century Gothic"/>
            </a:endParaRPr>
          </a:p>
        </p:txBody>
      </p:sp>
      <p:sp>
        <p:nvSpPr>
          <p:cNvPr id="288" name="Google Shape;288;p35"/>
          <p:cNvSpPr/>
          <p:nvPr/>
        </p:nvSpPr>
        <p:spPr>
          <a:xfrm>
            <a:off x="3825575" y="2377725"/>
            <a:ext cx="1341600" cy="251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chemeClr val="accent5"/>
                </a:solidFill>
                <a:latin typeface="Century Gothic"/>
                <a:ea typeface="Century Gothic"/>
                <a:cs typeface="Century Gothic"/>
                <a:sym typeface="Century Gothic"/>
              </a:rPr>
              <a:t>Weather</a:t>
            </a:r>
            <a:endParaRPr b="1" sz="1600">
              <a:solidFill>
                <a:schemeClr val="accent5"/>
              </a:solidFill>
              <a:latin typeface="Century Gothic"/>
              <a:ea typeface="Century Gothic"/>
              <a:cs typeface="Century Gothic"/>
              <a:sym typeface="Century Gothic"/>
            </a:endParaRPr>
          </a:p>
        </p:txBody>
      </p:sp>
      <p:sp>
        <p:nvSpPr>
          <p:cNvPr id="289" name="Google Shape;289;p35"/>
          <p:cNvSpPr txBox="1"/>
          <p:nvPr/>
        </p:nvSpPr>
        <p:spPr>
          <a:xfrm>
            <a:off x="3155400" y="2682525"/>
            <a:ext cx="2798700" cy="2037600"/>
          </a:xfrm>
          <a:prstGeom prst="rect">
            <a:avLst/>
          </a:prstGeom>
          <a:noFill/>
          <a:ln>
            <a:noFill/>
          </a:ln>
        </p:spPr>
        <p:txBody>
          <a:bodyPr anchorCtr="0" anchor="t" bIns="91425" lIns="91425" spcFirstLastPara="1" rIns="91425" wrap="square" tIns="91425">
            <a:noAutofit/>
          </a:bodyPr>
          <a:lstStyle/>
          <a:p>
            <a:pPr indent="-190500" lvl="0" marL="171450" rtl="0" algn="l">
              <a:lnSpc>
                <a:spcPct val="115000"/>
              </a:lnSpc>
              <a:spcBef>
                <a:spcPts val="0"/>
              </a:spcBef>
              <a:spcAft>
                <a:spcPts val="0"/>
              </a:spcAft>
              <a:buClr>
                <a:srgbClr val="FFFFFF"/>
              </a:buClr>
              <a:buSzPts val="1200"/>
              <a:buFont typeface="Century Gothic"/>
              <a:buChar char="●"/>
            </a:pPr>
            <a:r>
              <a:rPr lang="en" sz="1200">
                <a:solidFill>
                  <a:srgbClr val="FFFFFF"/>
                </a:solidFill>
                <a:latin typeface="Century Gothic"/>
                <a:ea typeface="Century Gothic"/>
                <a:cs typeface="Century Gothic"/>
                <a:sym typeface="Century Gothic"/>
              </a:rPr>
              <a:t>Lagged and averaged weather data from </a:t>
            </a:r>
            <a:r>
              <a:rPr b="1" lang="en" sz="1200">
                <a:solidFill>
                  <a:srgbClr val="FFFFFF"/>
                </a:solidFill>
                <a:latin typeface="Century Gothic"/>
                <a:ea typeface="Century Gothic"/>
                <a:cs typeface="Century Gothic"/>
                <a:sym typeface="Century Gothic"/>
              </a:rPr>
              <a:t>different time periods in the past eight weeks</a:t>
            </a:r>
            <a:r>
              <a:rPr lang="en" sz="1200">
                <a:solidFill>
                  <a:srgbClr val="FFFFFF"/>
                </a:solidFill>
                <a:latin typeface="Century Gothic"/>
                <a:ea typeface="Century Gothic"/>
                <a:cs typeface="Century Gothic"/>
                <a:sym typeface="Century Gothic"/>
              </a:rPr>
              <a:t> proved to be predictive of the virus </a:t>
            </a:r>
            <a:endParaRPr sz="1200">
              <a:solidFill>
                <a:srgbClr val="FFFFFF"/>
              </a:solidFill>
              <a:latin typeface="Century Gothic"/>
              <a:ea typeface="Century Gothic"/>
              <a:cs typeface="Century Gothic"/>
              <a:sym typeface="Century Gothic"/>
            </a:endParaRPr>
          </a:p>
          <a:p>
            <a:pPr indent="-190500" lvl="0" marL="171450" rtl="0" algn="l">
              <a:lnSpc>
                <a:spcPct val="115000"/>
              </a:lnSpc>
              <a:spcBef>
                <a:spcPts val="1000"/>
              </a:spcBef>
              <a:spcAft>
                <a:spcPts val="1000"/>
              </a:spcAft>
              <a:buClr>
                <a:srgbClr val="FFFFFF"/>
              </a:buClr>
              <a:buSzPts val="1200"/>
              <a:buFont typeface="Century Gothic"/>
              <a:buChar char="●"/>
            </a:pPr>
            <a:r>
              <a:rPr lang="en" sz="1200">
                <a:solidFill>
                  <a:srgbClr val="FFFFFF"/>
                </a:solidFill>
                <a:latin typeface="Century Gothic"/>
                <a:ea typeface="Century Gothic"/>
                <a:cs typeface="Century Gothic"/>
                <a:sym typeface="Century Gothic"/>
              </a:rPr>
              <a:t>Certain weather conditions in the past, including </a:t>
            </a:r>
            <a:r>
              <a:rPr b="1" lang="en" sz="1200">
                <a:solidFill>
                  <a:srgbClr val="FFFFFF"/>
                </a:solidFill>
                <a:latin typeface="Century Gothic"/>
                <a:ea typeface="Century Gothic"/>
                <a:cs typeface="Century Gothic"/>
                <a:sym typeface="Century Gothic"/>
              </a:rPr>
              <a:t>temperature, length of day and wind speed</a:t>
            </a:r>
            <a:r>
              <a:rPr lang="en" sz="1200">
                <a:solidFill>
                  <a:srgbClr val="FFFFFF"/>
                </a:solidFill>
                <a:latin typeface="Century Gothic"/>
                <a:ea typeface="Century Gothic"/>
                <a:cs typeface="Century Gothic"/>
                <a:sym typeface="Century Gothic"/>
              </a:rPr>
              <a:t>, affect the likelihood of whether the virus is present</a:t>
            </a:r>
            <a:endParaRPr sz="1200">
              <a:solidFill>
                <a:srgbClr val="FFFFFF"/>
              </a:solidFill>
              <a:latin typeface="Century Gothic"/>
              <a:ea typeface="Century Gothic"/>
              <a:cs typeface="Century Gothic"/>
              <a:sym typeface="Century Gothic"/>
            </a:endParaRPr>
          </a:p>
        </p:txBody>
      </p:sp>
      <p:sp>
        <p:nvSpPr>
          <p:cNvPr id="290" name="Google Shape;290;p35"/>
          <p:cNvSpPr/>
          <p:nvPr/>
        </p:nvSpPr>
        <p:spPr>
          <a:xfrm>
            <a:off x="6432700" y="2377725"/>
            <a:ext cx="1967100" cy="251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chemeClr val="accent5"/>
                </a:solidFill>
                <a:latin typeface="Century Gothic"/>
                <a:ea typeface="Century Gothic"/>
                <a:cs typeface="Century Gothic"/>
                <a:sym typeface="Century Gothic"/>
              </a:rPr>
              <a:t>Location</a:t>
            </a:r>
            <a:endParaRPr b="1" sz="1600">
              <a:solidFill>
                <a:schemeClr val="accent5"/>
              </a:solidFill>
              <a:latin typeface="Century Gothic"/>
              <a:ea typeface="Century Gothic"/>
              <a:cs typeface="Century Gothic"/>
              <a:sym typeface="Century Gothic"/>
            </a:endParaRPr>
          </a:p>
        </p:txBody>
      </p:sp>
      <p:sp>
        <p:nvSpPr>
          <p:cNvPr id="291" name="Google Shape;291;p35"/>
          <p:cNvSpPr txBox="1"/>
          <p:nvPr/>
        </p:nvSpPr>
        <p:spPr>
          <a:xfrm>
            <a:off x="6033600" y="2682525"/>
            <a:ext cx="2798700" cy="2037600"/>
          </a:xfrm>
          <a:prstGeom prst="rect">
            <a:avLst/>
          </a:prstGeom>
          <a:noFill/>
          <a:ln>
            <a:noFill/>
          </a:ln>
        </p:spPr>
        <p:txBody>
          <a:bodyPr anchorCtr="0" anchor="t" bIns="91425" lIns="91425" spcFirstLastPara="1" rIns="91425" wrap="square" tIns="91425">
            <a:noAutofit/>
          </a:bodyPr>
          <a:lstStyle/>
          <a:p>
            <a:pPr indent="-190500" lvl="0" marL="171450" rtl="0" algn="l">
              <a:lnSpc>
                <a:spcPct val="115000"/>
              </a:lnSpc>
              <a:spcBef>
                <a:spcPts val="0"/>
              </a:spcBef>
              <a:spcAft>
                <a:spcPts val="0"/>
              </a:spcAft>
              <a:buClr>
                <a:srgbClr val="FFFFFF"/>
              </a:buClr>
              <a:buSzPts val="1200"/>
              <a:buFont typeface="Century Gothic"/>
              <a:buChar char="●"/>
            </a:pPr>
            <a:r>
              <a:rPr lang="en" sz="1200">
                <a:solidFill>
                  <a:srgbClr val="FFFFFF"/>
                </a:solidFill>
                <a:latin typeface="Century Gothic"/>
                <a:ea typeface="Century Gothic"/>
                <a:cs typeface="Century Gothic"/>
                <a:sym typeface="Century Gothic"/>
              </a:rPr>
              <a:t>Location features, including </a:t>
            </a:r>
            <a:r>
              <a:rPr b="1" lang="en" sz="1200">
                <a:solidFill>
                  <a:srgbClr val="FFFFFF"/>
                </a:solidFill>
                <a:latin typeface="Century Gothic"/>
                <a:ea typeface="Century Gothic"/>
                <a:cs typeface="Century Gothic"/>
                <a:sym typeface="Century Gothic"/>
              </a:rPr>
              <a:t>longitude and cluster categories</a:t>
            </a:r>
            <a:r>
              <a:rPr lang="en" sz="1200">
                <a:solidFill>
                  <a:srgbClr val="FFFFFF"/>
                </a:solidFill>
                <a:latin typeface="Century Gothic"/>
                <a:ea typeface="Century Gothic"/>
                <a:cs typeface="Century Gothic"/>
                <a:sym typeface="Century Gothic"/>
              </a:rPr>
              <a:t>, were also predictive</a:t>
            </a:r>
            <a:endParaRPr sz="1200">
              <a:solidFill>
                <a:srgbClr val="FFFFFF"/>
              </a:solidFill>
              <a:latin typeface="Century Gothic"/>
              <a:ea typeface="Century Gothic"/>
              <a:cs typeface="Century Gothic"/>
              <a:sym typeface="Century Gothic"/>
            </a:endParaRPr>
          </a:p>
          <a:p>
            <a:pPr indent="-190500" lvl="0" marL="171450" rtl="0" algn="l">
              <a:lnSpc>
                <a:spcPct val="115000"/>
              </a:lnSpc>
              <a:spcBef>
                <a:spcPts val="1000"/>
              </a:spcBef>
              <a:spcAft>
                <a:spcPts val="1000"/>
              </a:spcAft>
              <a:buClr>
                <a:srgbClr val="FFFFFF"/>
              </a:buClr>
              <a:buSzPts val="1200"/>
              <a:buFont typeface="Century Gothic"/>
              <a:buChar char="●"/>
            </a:pPr>
            <a:r>
              <a:rPr lang="en" sz="1200">
                <a:solidFill>
                  <a:srgbClr val="FFFFFF"/>
                </a:solidFill>
                <a:latin typeface="Century Gothic"/>
                <a:ea typeface="Century Gothic"/>
                <a:cs typeface="Century Gothic"/>
                <a:sym typeface="Century Gothic"/>
              </a:rPr>
              <a:t>The mosquitos tend to breed in certain ‘hotspots’ over the years, which may be due to the </a:t>
            </a:r>
            <a:r>
              <a:rPr b="1" lang="en" sz="1200">
                <a:solidFill>
                  <a:srgbClr val="FFFFFF"/>
                </a:solidFill>
                <a:latin typeface="Century Gothic"/>
                <a:ea typeface="Century Gothic"/>
                <a:cs typeface="Century Gothic"/>
                <a:sym typeface="Century Gothic"/>
              </a:rPr>
              <a:t>physical conditions</a:t>
            </a:r>
            <a:r>
              <a:rPr lang="en" sz="1200">
                <a:solidFill>
                  <a:srgbClr val="FFFFFF"/>
                </a:solidFill>
                <a:latin typeface="Century Gothic"/>
                <a:ea typeface="Century Gothic"/>
                <a:cs typeface="Century Gothic"/>
                <a:sym typeface="Century Gothic"/>
              </a:rPr>
              <a:t> of the area or </a:t>
            </a:r>
            <a:r>
              <a:rPr b="1" lang="en" sz="1200">
                <a:solidFill>
                  <a:srgbClr val="FFFFFF"/>
                </a:solidFill>
                <a:latin typeface="Century Gothic"/>
                <a:ea typeface="Century Gothic"/>
                <a:cs typeface="Century Gothic"/>
                <a:sym typeface="Century Gothic"/>
              </a:rPr>
              <a:t>living habits</a:t>
            </a:r>
            <a:r>
              <a:rPr lang="en" sz="1200">
                <a:solidFill>
                  <a:srgbClr val="FFFFFF"/>
                </a:solidFill>
                <a:latin typeface="Century Gothic"/>
                <a:ea typeface="Century Gothic"/>
                <a:cs typeface="Century Gothic"/>
                <a:sym typeface="Century Gothic"/>
              </a:rPr>
              <a:t> of the population in that area.</a:t>
            </a:r>
            <a:endParaRPr sz="1200">
              <a:solidFill>
                <a:srgbClr val="FFFFFF"/>
              </a:solidFill>
              <a:latin typeface="Century Gothic"/>
              <a:ea typeface="Century Gothic"/>
              <a:cs typeface="Century Gothic"/>
              <a:sym typeface="Century Gothic"/>
            </a:endParaRPr>
          </a:p>
        </p:txBody>
      </p:sp>
      <p:pic>
        <p:nvPicPr>
          <p:cNvPr id="292" name="Google Shape;292;p35"/>
          <p:cNvPicPr preferRelativeResize="0"/>
          <p:nvPr/>
        </p:nvPicPr>
        <p:blipFill>
          <a:blip r:embed="rId3">
            <a:alphaModFix/>
          </a:blip>
          <a:stretch>
            <a:fillRect/>
          </a:stretch>
        </p:blipFill>
        <p:spPr>
          <a:xfrm>
            <a:off x="4072113" y="1367163"/>
            <a:ext cx="848525" cy="848525"/>
          </a:xfrm>
          <a:prstGeom prst="rect">
            <a:avLst/>
          </a:prstGeom>
          <a:noFill/>
          <a:ln>
            <a:noFill/>
          </a:ln>
        </p:spPr>
      </p:pic>
      <p:pic>
        <p:nvPicPr>
          <p:cNvPr id="293" name="Google Shape;293;p35"/>
          <p:cNvPicPr preferRelativeResize="0"/>
          <p:nvPr/>
        </p:nvPicPr>
        <p:blipFill>
          <a:blip r:embed="rId4">
            <a:alphaModFix/>
          </a:blip>
          <a:stretch>
            <a:fillRect/>
          </a:stretch>
        </p:blipFill>
        <p:spPr>
          <a:xfrm>
            <a:off x="1273300" y="1367175"/>
            <a:ext cx="848500" cy="848500"/>
          </a:xfrm>
          <a:prstGeom prst="rect">
            <a:avLst/>
          </a:prstGeom>
          <a:noFill/>
          <a:ln>
            <a:noFill/>
          </a:ln>
        </p:spPr>
      </p:pic>
      <p:pic>
        <p:nvPicPr>
          <p:cNvPr id="294" name="Google Shape;294;p35"/>
          <p:cNvPicPr preferRelativeResize="0"/>
          <p:nvPr/>
        </p:nvPicPr>
        <p:blipFill>
          <a:blip r:embed="rId5">
            <a:alphaModFix/>
          </a:blip>
          <a:stretch>
            <a:fillRect/>
          </a:stretch>
        </p:blipFill>
        <p:spPr>
          <a:xfrm>
            <a:off x="6992000" y="1367175"/>
            <a:ext cx="848500" cy="8485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36"/>
          <p:cNvSpPr txBox="1"/>
          <p:nvPr>
            <p:ph type="title"/>
          </p:nvPr>
        </p:nvSpPr>
        <p:spPr>
          <a:xfrm>
            <a:off x="311700" y="251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Key Findings</a:t>
            </a:r>
            <a:endParaRPr/>
          </a:p>
        </p:txBody>
      </p:sp>
      <p:sp>
        <p:nvSpPr>
          <p:cNvPr id="300" name="Google Shape;300;p36"/>
          <p:cNvSpPr txBox="1"/>
          <p:nvPr>
            <p:ph idx="4294967295" type="title"/>
          </p:nvPr>
        </p:nvSpPr>
        <p:spPr>
          <a:xfrm>
            <a:off x="311700" y="824125"/>
            <a:ext cx="8520600" cy="251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Cost-Benefit Analysis of Spraying Insecticide</a:t>
            </a:r>
            <a:endParaRPr/>
          </a:p>
        </p:txBody>
      </p:sp>
      <p:sp>
        <p:nvSpPr>
          <p:cNvPr id="301" name="Google Shape;301;p36"/>
          <p:cNvSpPr txBox="1"/>
          <p:nvPr/>
        </p:nvSpPr>
        <p:spPr>
          <a:xfrm>
            <a:off x="436275" y="1257400"/>
            <a:ext cx="8043300" cy="3487500"/>
          </a:xfrm>
          <a:prstGeom prst="rect">
            <a:avLst/>
          </a:prstGeom>
          <a:noFill/>
          <a:ln>
            <a:noFill/>
          </a:ln>
        </p:spPr>
        <p:txBody>
          <a:bodyPr anchorCtr="0" anchor="t" bIns="91425" lIns="91425" spcFirstLastPara="1" rIns="91425" wrap="square" tIns="91425">
            <a:noAutofit/>
          </a:bodyPr>
          <a:lstStyle/>
          <a:p>
            <a:pPr indent="-196850" lvl="0" marL="171450" rtl="0" algn="l">
              <a:spcBef>
                <a:spcPts val="0"/>
              </a:spcBef>
              <a:spcAft>
                <a:spcPts val="0"/>
              </a:spcAft>
              <a:buClr>
                <a:srgbClr val="FFFFFF"/>
              </a:buClr>
              <a:buSzPts val="1300"/>
              <a:buFont typeface="Century Gothic"/>
              <a:buChar char="●"/>
            </a:pPr>
            <a:r>
              <a:rPr lang="en" sz="1300">
                <a:solidFill>
                  <a:srgbClr val="FFFFFF"/>
                </a:solidFill>
                <a:latin typeface="Century Gothic"/>
                <a:ea typeface="Century Gothic"/>
                <a:cs typeface="Century Gothic"/>
                <a:sym typeface="Century Gothic"/>
              </a:rPr>
              <a:t>Cost:</a:t>
            </a:r>
            <a:endParaRPr sz="1300">
              <a:solidFill>
                <a:srgbClr val="FFFFFF"/>
              </a:solidFill>
              <a:latin typeface="Century Gothic"/>
              <a:ea typeface="Century Gothic"/>
              <a:cs typeface="Century Gothic"/>
              <a:sym typeface="Century Gothic"/>
            </a:endParaRPr>
          </a:p>
          <a:p>
            <a:pPr indent="-311150" lvl="1" marL="914400" rtl="0" algn="l">
              <a:spcBef>
                <a:spcPts val="1000"/>
              </a:spcBef>
              <a:spcAft>
                <a:spcPts val="0"/>
              </a:spcAft>
              <a:buClr>
                <a:srgbClr val="FFFFFF"/>
              </a:buClr>
              <a:buSzPts val="1300"/>
              <a:buFont typeface="Century Gothic"/>
              <a:buChar char="○"/>
            </a:pPr>
            <a:r>
              <a:rPr lang="en" sz="1300">
                <a:solidFill>
                  <a:srgbClr val="FFFFFF"/>
                </a:solidFill>
                <a:latin typeface="Century Gothic"/>
                <a:ea typeface="Century Gothic"/>
                <a:cs typeface="Century Gothic"/>
                <a:sym typeface="Century Gothic"/>
              </a:rPr>
              <a:t>It cost approximately USD$25,000 to spray an area of 28 squared km by Vector Disease Control International, the provider for Chicago this year.</a:t>
            </a:r>
            <a:endParaRPr sz="1300">
              <a:solidFill>
                <a:srgbClr val="FFFFFF"/>
              </a:solidFill>
              <a:latin typeface="Century Gothic"/>
              <a:ea typeface="Century Gothic"/>
              <a:cs typeface="Century Gothic"/>
              <a:sym typeface="Century Gothic"/>
            </a:endParaRPr>
          </a:p>
          <a:p>
            <a:pPr indent="-311150" lvl="1" marL="914400" rtl="0" algn="l">
              <a:spcBef>
                <a:spcPts val="1000"/>
              </a:spcBef>
              <a:spcAft>
                <a:spcPts val="0"/>
              </a:spcAft>
              <a:buClr>
                <a:srgbClr val="FFFFFF"/>
              </a:buClr>
              <a:buSzPts val="1300"/>
              <a:buFont typeface="Century Gothic"/>
              <a:buChar char="○"/>
            </a:pPr>
            <a:r>
              <a:rPr lang="en" sz="1300">
                <a:solidFill>
                  <a:srgbClr val="FFFFFF"/>
                </a:solidFill>
                <a:latin typeface="Century Gothic"/>
                <a:ea typeface="Century Gothic"/>
                <a:cs typeface="Century Gothic"/>
                <a:sym typeface="Century Gothic"/>
              </a:rPr>
              <a:t>Scaling appropriately, the cost would be about </a:t>
            </a:r>
            <a:r>
              <a:rPr b="1" lang="en" sz="1300">
                <a:solidFill>
                  <a:schemeClr val="accent5"/>
                </a:solidFill>
                <a:latin typeface="Century Gothic"/>
                <a:ea typeface="Century Gothic"/>
                <a:cs typeface="Century Gothic"/>
                <a:sym typeface="Century Gothic"/>
              </a:rPr>
              <a:t>USD$540,000</a:t>
            </a:r>
            <a:r>
              <a:rPr lang="en" sz="1300">
                <a:solidFill>
                  <a:srgbClr val="FFFFFF"/>
                </a:solidFill>
                <a:latin typeface="Century Gothic"/>
                <a:ea typeface="Century Gothic"/>
                <a:cs typeface="Century Gothic"/>
                <a:sym typeface="Century Gothic"/>
              </a:rPr>
              <a:t>.</a:t>
            </a:r>
            <a:endParaRPr sz="1300">
              <a:solidFill>
                <a:srgbClr val="FFFFFF"/>
              </a:solidFill>
              <a:latin typeface="Century Gothic"/>
              <a:ea typeface="Century Gothic"/>
              <a:cs typeface="Century Gothic"/>
              <a:sym typeface="Century Gothic"/>
            </a:endParaRPr>
          </a:p>
          <a:p>
            <a:pPr indent="-196850" lvl="0" marL="228600" rtl="0" algn="l">
              <a:spcBef>
                <a:spcPts val="1000"/>
              </a:spcBef>
              <a:spcAft>
                <a:spcPts val="0"/>
              </a:spcAft>
              <a:buClr>
                <a:schemeClr val="dk1"/>
              </a:buClr>
              <a:buSzPts val="1300"/>
              <a:buFont typeface="Century Gothic"/>
              <a:buChar char="●"/>
            </a:pPr>
            <a:r>
              <a:rPr lang="en" sz="1300">
                <a:solidFill>
                  <a:schemeClr val="dk1"/>
                </a:solidFill>
                <a:latin typeface="Century Gothic"/>
                <a:ea typeface="Century Gothic"/>
                <a:cs typeface="Century Gothic"/>
                <a:sym typeface="Century Gothic"/>
              </a:rPr>
              <a:t>Benefit</a:t>
            </a:r>
            <a:endParaRPr sz="1300">
              <a:solidFill>
                <a:schemeClr val="dk1"/>
              </a:solidFill>
              <a:latin typeface="Century Gothic"/>
              <a:ea typeface="Century Gothic"/>
              <a:cs typeface="Century Gothic"/>
              <a:sym typeface="Century Gothic"/>
            </a:endParaRPr>
          </a:p>
          <a:p>
            <a:pPr indent="-311150" lvl="1" marL="914400" rtl="0" algn="l">
              <a:spcBef>
                <a:spcPts val="1000"/>
              </a:spcBef>
              <a:spcAft>
                <a:spcPts val="0"/>
              </a:spcAft>
              <a:buClr>
                <a:schemeClr val="dk1"/>
              </a:buClr>
              <a:buSzPts val="1300"/>
              <a:buFont typeface="Century Gothic"/>
              <a:buChar char="○"/>
            </a:pPr>
            <a:r>
              <a:rPr b="1" lang="en" sz="1300">
                <a:solidFill>
                  <a:schemeClr val="accent5"/>
                </a:solidFill>
                <a:latin typeface="Century Gothic"/>
                <a:ea typeface="Century Gothic"/>
                <a:cs typeface="Century Gothic"/>
                <a:sym typeface="Century Gothic"/>
              </a:rPr>
              <a:t>1 in 5 people</a:t>
            </a:r>
            <a:r>
              <a:rPr lang="en" sz="1300">
                <a:solidFill>
                  <a:schemeClr val="dk1"/>
                </a:solidFill>
                <a:latin typeface="Century Gothic"/>
                <a:ea typeface="Century Gothic"/>
                <a:cs typeface="Century Gothic"/>
                <a:sym typeface="Century Gothic"/>
              </a:rPr>
              <a:t> infected with WNV develop West Nile fever and </a:t>
            </a:r>
            <a:r>
              <a:rPr b="1" lang="en" sz="1300">
                <a:solidFill>
                  <a:schemeClr val="accent5"/>
                </a:solidFill>
                <a:latin typeface="Century Gothic"/>
                <a:ea typeface="Century Gothic"/>
                <a:cs typeface="Century Gothic"/>
                <a:sym typeface="Century Gothic"/>
              </a:rPr>
              <a:t>1 in 150 people</a:t>
            </a:r>
            <a:r>
              <a:rPr lang="en" sz="1300">
                <a:solidFill>
                  <a:schemeClr val="dk1"/>
                </a:solidFill>
                <a:latin typeface="Century Gothic"/>
                <a:ea typeface="Century Gothic"/>
                <a:cs typeface="Century Gothic"/>
                <a:sym typeface="Century Gothic"/>
              </a:rPr>
              <a:t> develop more severe symptoms</a:t>
            </a:r>
            <a:endParaRPr sz="1300">
              <a:solidFill>
                <a:schemeClr val="dk1"/>
              </a:solidFill>
              <a:latin typeface="Century Gothic"/>
              <a:ea typeface="Century Gothic"/>
              <a:cs typeface="Century Gothic"/>
              <a:sym typeface="Century Gothic"/>
            </a:endParaRPr>
          </a:p>
          <a:p>
            <a:pPr indent="-311150" lvl="1" marL="914400" rtl="0" algn="l">
              <a:spcBef>
                <a:spcPts val="1000"/>
              </a:spcBef>
              <a:spcAft>
                <a:spcPts val="0"/>
              </a:spcAft>
              <a:buClr>
                <a:schemeClr val="dk1"/>
              </a:buClr>
              <a:buSzPts val="1300"/>
              <a:buFont typeface="Century Gothic"/>
              <a:buChar char="○"/>
            </a:pPr>
            <a:r>
              <a:rPr lang="en" sz="1300">
                <a:solidFill>
                  <a:schemeClr val="dk1"/>
                </a:solidFill>
                <a:latin typeface="Century Gothic"/>
                <a:ea typeface="Century Gothic"/>
                <a:cs typeface="Century Gothic"/>
                <a:sym typeface="Century Gothic"/>
              </a:rPr>
              <a:t>In 2017, there were 90 WNV cases, including 8 deaths. Assuming the median household income in Chicago of $55,295 and an average hospital cost of USD$25,000 per patient, the cost was approximately </a:t>
            </a:r>
            <a:r>
              <a:rPr b="1" lang="en" sz="1300">
                <a:solidFill>
                  <a:schemeClr val="accent5"/>
                </a:solidFill>
                <a:latin typeface="Century Gothic"/>
                <a:ea typeface="Century Gothic"/>
                <a:cs typeface="Century Gothic"/>
                <a:sym typeface="Century Gothic"/>
              </a:rPr>
              <a:t>USD$490,000</a:t>
            </a:r>
            <a:r>
              <a:rPr b="1" lang="en" sz="1300">
                <a:solidFill>
                  <a:schemeClr val="dk1"/>
                </a:solidFill>
                <a:latin typeface="Century Gothic"/>
                <a:ea typeface="Century Gothic"/>
                <a:cs typeface="Century Gothic"/>
                <a:sym typeface="Century Gothic"/>
              </a:rPr>
              <a:t>.</a:t>
            </a:r>
            <a:endParaRPr b="1" sz="1300">
              <a:solidFill>
                <a:schemeClr val="dk1"/>
              </a:solidFill>
              <a:latin typeface="Century Gothic"/>
              <a:ea typeface="Century Gothic"/>
              <a:cs typeface="Century Gothic"/>
              <a:sym typeface="Century Gothic"/>
            </a:endParaRPr>
          </a:p>
          <a:p>
            <a:pPr indent="-196850" lvl="0" marL="228600" rtl="0" algn="l">
              <a:spcBef>
                <a:spcPts val="1000"/>
              </a:spcBef>
              <a:spcAft>
                <a:spcPts val="0"/>
              </a:spcAft>
              <a:buClr>
                <a:schemeClr val="dk1"/>
              </a:buClr>
              <a:buSzPts val="1300"/>
              <a:buFont typeface="Century Gothic"/>
              <a:buChar char="●"/>
            </a:pPr>
            <a:r>
              <a:rPr lang="en" sz="1300">
                <a:solidFill>
                  <a:schemeClr val="dk1"/>
                </a:solidFill>
                <a:latin typeface="Century Gothic"/>
                <a:ea typeface="Century Gothic"/>
                <a:cs typeface="Century Gothic"/>
                <a:sym typeface="Century Gothic"/>
              </a:rPr>
              <a:t>Analysis</a:t>
            </a:r>
            <a:endParaRPr sz="1300">
              <a:solidFill>
                <a:schemeClr val="dk1"/>
              </a:solidFill>
              <a:latin typeface="Century Gothic"/>
              <a:ea typeface="Century Gothic"/>
              <a:cs typeface="Century Gothic"/>
              <a:sym typeface="Century Gothic"/>
            </a:endParaRPr>
          </a:p>
          <a:p>
            <a:pPr indent="-311150" lvl="1" marL="914400" rtl="0" algn="l">
              <a:spcBef>
                <a:spcPts val="1000"/>
              </a:spcBef>
              <a:spcAft>
                <a:spcPts val="1000"/>
              </a:spcAft>
              <a:buClr>
                <a:schemeClr val="dk1"/>
              </a:buClr>
              <a:buSzPts val="1300"/>
              <a:buFont typeface="Century Gothic"/>
              <a:buChar char="○"/>
            </a:pPr>
            <a:r>
              <a:rPr lang="en" sz="1300">
                <a:solidFill>
                  <a:schemeClr val="dk1"/>
                </a:solidFill>
                <a:latin typeface="Century Gothic"/>
                <a:ea typeface="Century Gothic"/>
                <a:cs typeface="Century Gothic"/>
                <a:sym typeface="Century Gothic"/>
              </a:rPr>
              <a:t>It will </a:t>
            </a:r>
            <a:r>
              <a:rPr b="1" lang="en" sz="1300">
                <a:solidFill>
                  <a:schemeClr val="accent5"/>
                </a:solidFill>
                <a:latin typeface="Century Gothic"/>
                <a:ea typeface="Century Gothic"/>
                <a:cs typeface="Century Gothic"/>
                <a:sym typeface="Century Gothic"/>
              </a:rPr>
              <a:t>not be economic</a:t>
            </a:r>
            <a:r>
              <a:rPr lang="en" sz="1300">
                <a:solidFill>
                  <a:schemeClr val="dk1"/>
                </a:solidFill>
                <a:latin typeface="Century Gothic"/>
                <a:ea typeface="Century Gothic"/>
                <a:cs typeface="Century Gothic"/>
                <a:sym typeface="Century Gothic"/>
              </a:rPr>
              <a:t> to conduct spraying insecticide, given the lack of impact.</a:t>
            </a:r>
            <a:endParaRPr sz="1300">
              <a:solidFill>
                <a:schemeClr val="dk1"/>
              </a:solidFill>
              <a:latin typeface="Century Gothic"/>
              <a:ea typeface="Century Gothic"/>
              <a:cs typeface="Century Gothic"/>
              <a:sym typeface="Century Gothic"/>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37"/>
          <p:cNvSpPr txBox="1"/>
          <p:nvPr>
            <p:ph type="title"/>
          </p:nvPr>
        </p:nvSpPr>
        <p:spPr>
          <a:xfrm>
            <a:off x="311700" y="251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Recommendations</a:t>
            </a:r>
            <a:endParaRPr/>
          </a:p>
        </p:txBody>
      </p:sp>
      <p:sp>
        <p:nvSpPr>
          <p:cNvPr id="307" name="Google Shape;307;p37"/>
          <p:cNvSpPr txBox="1"/>
          <p:nvPr>
            <p:ph idx="4294967295" type="title"/>
          </p:nvPr>
        </p:nvSpPr>
        <p:spPr>
          <a:xfrm>
            <a:off x="311700" y="824125"/>
            <a:ext cx="8520600" cy="251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What course of action should we take?</a:t>
            </a:r>
            <a:endParaRPr/>
          </a:p>
        </p:txBody>
      </p:sp>
      <p:sp>
        <p:nvSpPr>
          <p:cNvPr id="308" name="Google Shape;308;p37"/>
          <p:cNvSpPr txBox="1"/>
          <p:nvPr/>
        </p:nvSpPr>
        <p:spPr>
          <a:xfrm>
            <a:off x="436275" y="1257400"/>
            <a:ext cx="8043300" cy="3487500"/>
          </a:xfrm>
          <a:prstGeom prst="rect">
            <a:avLst/>
          </a:prstGeom>
          <a:noFill/>
          <a:ln>
            <a:noFill/>
          </a:ln>
        </p:spPr>
        <p:txBody>
          <a:bodyPr anchorCtr="0" anchor="t" bIns="91425" lIns="91425" spcFirstLastPara="1" rIns="91425" wrap="square" tIns="91425">
            <a:noAutofit/>
          </a:bodyPr>
          <a:lstStyle/>
          <a:p>
            <a:pPr indent="-196850" lvl="0" marL="171450" rtl="0" algn="l">
              <a:spcBef>
                <a:spcPts val="0"/>
              </a:spcBef>
              <a:spcAft>
                <a:spcPts val="0"/>
              </a:spcAft>
              <a:buClr>
                <a:srgbClr val="FFFFFF"/>
              </a:buClr>
              <a:buSzPts val="1300"/>
              <a:buFont typeface="Century Gothic"/>
              <a:buChar char="●"/>
            </a:pPr>
            <a:r>
              <a:rPr lang="en" sz="1300">
                <a:solidFill>
                  <a:srgbClr val="FFFFFF"/>
                </a:solidFill>
                <a:latin typeface="Century Gothic"/>
                <a:ea typeface="Century Gothic"/>
                <a:cs typeface="Century Gothic"/>
                <a:sym typeface="Century Gothic"/>
              </a:rPr>
              <a:t>Insecticide spraying </a:t>
            </a:r>
            <a:r>
              <a:rPr b="1" lang="en" sz="1300">
                <a:solidFill>
                  <a:schemeClr val="accent5"/>
                </a:solidFill>
                <a:latin typeface="Century Gothic"/>
                <a:ea typeface="Century Gothic"/>
                <a:cs typeface="Century Gothic"/>
                <a:sym typeface="Century Gothic"/>
              </a:rPr>
              <a:t>has not proven to be significant</a:t>
            </a:r>
            <a:r>
              <a:rPr lang="en" sz="1300">
                <a:solidFill>
                  <a:srgbClr val="FFFFFF"/>
                </a:solidFill>
                <a:latin typeface="Century Gothic"/>
                <a:ea typeface="Century Gothic"/>
                <a:cs typeface="Century Gothic"/>
                <a:sym typeface="Century Gothic"/>
              </a:rPr>
              <a:t> in reducing infection rates and requires more data and more campaigns for us to optimise its impact. In the meantime, we should also focus on other courses of action based on our findings.</a:t>
            </a:r>
            <a:endParaRPr sz="1300">
              <a:solidFill>
                <a:srgbClr val="FFFFFF"/>
              </a:solidFill>
              <a:latin typeface="Century Gothic"/>
              <a:ea typeface="Century Gothic"/>
              <a:cs typeface="Century Gothic"/>
              <a:sym typeface="Century Gothic"/>
            </a:endParaRPr>
          </a:p>
          <a:p>
            <a:pPr indent="-196850" lvl="0" marL="171450" rtl="0" algn="l">
              <a:spcBef>
                <a:spcPts val="1000"/>
              </a:spcBef>
              <a:spcAft>
                <a:spcPts val="0"/>
              </a:spcAft>
              <a:buClr>
                <a:srgbClr val="FFFFFF"/>
              </a:buClr>
              <a:buSzPts val="1300"/>
              <a:buFont typeface="Century Gothic"/>
              <a:buChar char="●"/>
            </a:pPr>
            <a:r>
              <a:rPr b="1" lang="en" sz="1300">
                <a:solidFill>
                  <a:schemeClr val="accent5"/>
                </a:solidFill>
                <a:latin typeface="Century Gothic"/>
                <a:ea typeface="Century Gothic"/>
                <a:cs typeface="Century Gothic"/>
                <a:sym typeface="Century Gothic"/>
              </a:rPr>
              <a:t>Prepare ahead of time </a:t>
            </a:r>
            <a:r>
              <a:rPr lang="en" sz="1300">
                <a:solidFill>
                  <a:srgbClr val="FFFFFF"/>
                </a:solidFill>
                <a:latin typeface="Century Gothic"/>
                <a:ea typeface="Century Gothic"/>
                <a:cs typeface="Century Gothic"/>
                <a:sym typeface="Century Gothic"/>
              </a:rPr>
              <a:t>to combat the West Nile Virus during the period it is most likely to occur and invest more resources in:</a:t>
            </a:r>
            <a:endParaRPr sz="1300">
              <a:solidFill>
                <a:srgbClr val="FFFFFF"/>
              </a:solidFill>
              <a:latin typeface="Century Gothic"/>
              <a:ea typeface="Century Gothic"/>
              <a:cs typeface="Century Gothic"/>
              <a:sym typeface="Century Gothic"/>
            </a:endParaRPr>
          </a:p>
          <a:p>
            <a:pPr indent="-311150" lvl="1" marL="914400" rtl="0" algn="l">
              <a:spcBef>
                <a:spcPts val="1000"/>
              </a:spcBef>
              <a:spcAft>
                <a:spcPts val="0"/>
              </a:spcAft>
              <a:buClr>
                <a:srgbClr val="FFFFFF"/>
              </a:buClr>
              <a:buSzPts val="1300"/>
              <a:buFont typeface="Century Gothic"/>
              <a:buChar char="○"/>
            </a:pPr>
            <a:r>
              <a:rPr b="1" lang="en" sz="1300">
                <a:solidFill>
                  <a:schemeClr val="accent5"/>
                </a:solidFill>
                <a:latin typeface="Century Gothic"/>
                <a:ea typeface="Century Gothic"/>
                <a:cs typeface="Century Gothic"/>
                <a:sym typeface="Century Gothic"/>
              </a:rPr>
              <a:t>Public information campaigns</a:t>
            </a:r>
            <a:r>
              <a:rPr lang="en" sz="1300">
                <a:solidFill>
                  <a:srgbClr val="FFFFFF"/>
                </a:solidFill>
                <a:latin typeface="Century Gothic"/>
                <a:ea typeface="Century Gothic"/>
                <a:cs typeface="Century Gothic"/>
                <a:sym typeface="Century Gothic"/>
              </a:rPr>
              <a:t> to prevent behaviour that would lead to mosquitos breeding</a:t>
            </a:r>
            <a:endParaRPr sz="1300">
              <a:solidFill>
                <a:srgbClr val="FFFFFF"/>
              </a:solidFill>
              <a:latin typeface="Century Gothic"/>
              <a:ea typeface="Century Gothic"/>
              <a:cs typeface="Century Gothic"/>
              <a:sym typeface="Century Gothic"/>
            </a:endParaRPr>
          </a:p>
          <a:p>
            <a:pPr indent="-311150" lvl="1" marL="914400" rtl="0" algn="l">
              <a:spcBef>
                <a:spcPts val="1000"/>
              </a:spcBef>
              <a:spcAft>
                <a:spcPts val="0"/>
              </a:spcAft>
              <a:buClr>
                <a:srgbClr val="FFFFFF"/>
              </a:buClr>
              <a:buSzPts val="1300"/>
              <a:buFont typeface="Century Gothic"/>
              <a:buChar char="○"/>
            </a:pPr>
            <a:r>
              <a:rPr lang="en" sz="1300">
                <a:solidFill>
                  <a:srgbClr val="FFFFFF"/>
                </a:solidFill>
                <a:latin typeface="Century Gothic"/>
                <a:ea typeface="Century Gothic"/>
                <a:cs typeface="Century Gothic"/>
                <a:sym typeface="Century Gothic"/>
              </a:rPr>
              <a:t>Increased testing, especially of traps that have a </a:t>
            </a:r>
            <a:r>
              <a:rPr b="1" lang="en" sz="1300">
                <a:solidFill>
                  <a:schemeClr val="accent5"/>
                </a:solidFill>
                <a:latin typeface="Century Gothic"/>
                <a:ea typeface="Century Gothic"/>
                <a:cs typeface="Century Gothic"/>
                <a:sym typeface="Century Gothic"/>
              </a:rPr>
              <a:t>high prevalence of infection</a:t>
            </a:r>
            <a:r>
              <a:rPr lang="en" sz="1300">
                <a:solidFill>
                  <a:schemeClr val="accent5"/>
                </a:solidFill>
                <a:latin typeface="Century Gothic"/>
                <a:ea typeface="Century Gothic"/>
                <a:cs typeface="Century Gothic"/>
                <a:sym typeface="Century Gothic"/>
              </a:rPr>
              <a:t> </a:t>
            </a:r>
            <a:r>
              <a:rPr lang="en" sz="1300">
                <a:solidFill>
                  <a:srgbClr val="FFFFFF"/>
                </a:solidFill>
                <a:latin typeface="Century Gothic"/>
                <a:ea typeface="Century Gothic"/>
                <a:cs typeface="Century Gothic"/>
                <a:sym typeface="Century Gothic"/>
              </a:rPr>
              <a:t>and traps that are </a:t>
            </a:r>
            <a:r>
              <a:rPr b="1" lang="en" sz="1300">
                <a:solidFill>
                  <a:schemeClr val="accent5"/>
                </a:solidFill>
                <a:latin typeface="Century Gothic"/>
                <a:ea typeface="Century Gothic"/>
                <a:cs typeface="Century Gothic"/>
                <a:sym typeface="Century Gothic"/>
              </a:rPr>
              <a:t>close to previously infected traps</a:t>
            </a:r>
            <a:endParaRPr b="1" sz="1300">
              <a:solidFill>
                <a:schemeClr val="accent5"/>
              </a:solidFill>
              <a:latin typeface="Century Gothic"/>
              <a:ea typeface="Century Gothic"/>
              <a:cs typeface="Century Gothic"/>
              <a:sym typeface="Century Gothic"/>
            </a:endParaRPr>
          </a:p>
          <a:p>
            <a:pPr indent="-196850" lvl="0" marL="171450" rtl="0" algn="l">
              <a:spcBef>
                <a:spcPts val="1000"/>
              </a:spcBef>
              <a:spcAft>
                <a:spcPts val="0"/>
              </a:spcAft>
              <a:buClr>
                <a:srgbClr val="FFFFFF"/>
              </a:buClr>
              <a:buSzPts val="1300"/>
              <a:buFont typeface="Century Gothic"/>
              <a:buChar char="●"/>
            </a:pPr>
            <a:r>
              <a:rPr lang="en" sz="1300">
                <a:solidFill>
                  <a:srgbClr val="FFFFFF"/>
                </a:solidFill>
                <a:latin typeface="Century Gothic"/>
                <a:ea typeface="Century Gothic"/>
                <a:cs typeface="Century Gothic"/>
                <a:sym typeface="Century Gothic"/>
              </a:rPr>
              <a:t>Focus on developing strategies specific to the two species Culex Pipiens and Culex Restuans e.g. releasing </a:t>
            </a:r>
            <a:r>
              <a:rPr b="1" lang="en" sz="1300">
                <a:solidFill>
                  <a:schemeClr val="accent5"/>
                </a:solidFill>
                <a:latin typeface="Century Gothic"/>
                <a:ea typeface="Century Gothic"/>
                <a:cs typeface="Century Gothic"/>
                <a:sym typeface="Century Gothic"/>
              </a:rPr>
              <a:t>sterilised mosquitoes</a:t>
            </a:r>
            <a:r>
              <a:rPr lang="en" sz="1300">
                <a:solidFill>
                  <a:srgbClr val="FFFFFF"/>
                </a:solidFill>
                <a:latin typeface="Century Gothic"/>
                <a:ea typeface="Century Gothic"/>
                <a:cs typeface="Century Gothic"/>
                <a:sym typeface="Century Gothic"/>
              </a:rPr>
              <a:t> to breed with the mosquitos in the area.</a:t>
            </a:r>
            <a:endParaRPr sz="1300">
              <a:solidFill>
                <a:srgbClr val="FFFFFF"/>
              </a:solidFill>
              <a:latin typeface="Century Gothic"/>
              <a:ea typeface="Century Gothic"/>
              <a:cs typeface="Century Gothic"/>
              <a:sym typeface="Century Gothic"/>
            </a:endParaRPr>
          </a:p>
          <a:p>
            <a:pPr indent="-196850" lvl="0" marL="171450" rtl="0" algn="l">
              <a:spcBef>
                <a:spcPts val="1000"/>
              </a:spcBef>
              <a:spcAft>
                <a:spcPts val="0"/>
              </a:spcAft>
              <a:buClr>
                <a:srgbClr val="FFFFFF"/>
              </a:buClr>
              <a:buSzPts val="1300"/>
              <a:buFont typeface="Century Gothic"/>
              <a:buChar char="●"/>
            </a:pPr>
            <a:r>
              <a:rPr lang="en" sz="1300">
                <a:solidFill>
                  <a:srgbClr val="FFFFFF"/>
                </a:solidFill>
                <a:latin typeface="Century Gothic"/>
                <a:ea typeface="Century Gothic"/>
                <a:cs typeface="Century Gothic"/>
                <a:sym typeface="Century Gothic"/>
              </a:rPr>
              <a:t>Leverage a </a:t>
            </a:r>
            <a:r>
              <a:rPr b="1" lang="en" sz="1300">
                <a:solidFill>
                  <a:schemeClr val="accent5"/>
                </a:solidFill>
                <a:latin typeface="Century Gothic"/>
                <a:ea typeface="Century Gothic"/>
                <a:cs typeface="Century Gothic"/>
                <a:sym typeface="Century Gothic"/>
              </a:rPr>
              <a:t>predictive model</a:t>
            </a:r>
            <a:r>
              <a:rPr b="1" lang="en" sz="1300">
                <a:solidFill>
                  <a:srgbClr val="FFFFFF"/>
                </a:solidFill>
                <a:latin typeface="Century Gothic"/>
                <a:ea typeface="Century Gothic"/>
                <a:cs typeface="Century Gothic"/>
                <a:sym typeface="Century Gothic"/>
              </a:rPr>
              <a:t> </a:t>
            </a:r>
            <a:r>
              <a:rPr lang="en" sz="1300">
                <a:solidFill>
                  <a:srgbClr val="FFFFFF"/>
                </a:solidFill>
                <a:latin typeface="Century Gothic"/>
                <a:ea typeface="Century Gothic"/>
                <a:cs typeface="Century Gothic"/>
                <a:sym typeface="Century Gothic"/>
              </a:rPr>
              <a:t>based on weather data and past data, to predict the most infectious periods and prepare for outbreaks</a:t>
            </a:r>
            <a:endParaRPr b="1" sz="1300">
              <a:solidFill>
                <a:srgbClr val="FFFFFF"/>
              </a:solidFill>
              <a:latin typeface="Century Gothic"/>
              <a:ea typeface="Century Gothic"/>
              <a:cs typeface="Century Gothic"/>
              <a:sym typeface="Century Gothic"/>
            </a:endParaRPr>
          </a:p>
          <a:p>
            <a:pPr indent="0" lvl="0" marL="0" rtl="0" algn="l">
              <a:spcBef>
                <a:spcPts val="1000"/>
              </a:spcBef>
              <a:spcAft>
                <a:spcPts val="0"/>
              </a:spcAft>
              <a:buNone/>
            </a:pPr>
            <a:r>
              <a:t/>
            </a:r>
            <a:endParaRPr b="1" sz="1300">
              <a:solidFill>
                <a:srgbClr val="FFFFFF"/>
              </a:solidFill>
              <a:latin typeface="Century Gothic"/>
              <a:ea typeface="Century Gothic"/>
              <a:cs typeface="Century Gothic"/>
              <a:sym typeface="Century Gothic"/>
            </a:endParaRPr>
          </a:p>
          <a:p>
            <a:pPr indent="0" lvl="0" marL="457200" rtl="0" algn="l">
              <a:spcBef>
                <a:spcPts val="1000"/>
              </a:spcBef>
              <a:spcAft>
                <a:spcPts val="1000"/>
              </a:spcAft>
              <a:buNone/>
            </a:pPr>
            <a:r>
              <a:t/>
            </a:r>
            <a:endParaRPr sz="1300">
              <a:solidFill>
                <a:srgbClr val="FFFFFF"/>
              </a:solidFill>
              <a:latin typeface="Century Gothic"/>
              <a:ea typeface="Century Gothic"/>
              <a:cs typeface="Century Gothic"/>
              <a:sym typeface="Century Gothic"/>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38"/>
          <p:cNvSpPr txBox="1"/>
          <p:nvPr>
            <p:ph type="title"/>
          </p:nvPr>
        </p:nvSpPr>
        <p:spPr>
          <a:xfrm>
            <a:off x="490250" y="526350"/>
            <a:ext cx="62271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a:t>Part V</a:t>
            </a:r>
            <a:endParaRPr b="1"/>
          </a:p>
          <a:p>
            <a:pPr indent="0" lvl="0" marL="0" rtl="0" algn="l">
              <a:spcBef>
                <a:spcPts val="0"/>
              </a:spcBef>
              <a:spcAft>
                <a:spcPts val="0"/>
              </a:spcAft>
              <a:buNone/>
            </a:pPr>
            <a:r>
              <a:rPr lang="en" sz="4500"/>
              <a:t>Conclusion</a:t>
            </a:r>
            <a:endParaRPr sz="45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39"/>
          <p:cNvSpPr txBox="1"/>
          <p:nvPr>
            <p:ph type="title"/>
          </p:nvPr>
        </p:nvSpPr>
        <p:spPr>
          <a:xfrm>
            <a:off x="311700" y="251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Conclusion</a:t>
            </a:r>
            <a:endParaRPr/>
          </a:p>
        </p:txBody>
      </p:sp>
      <p:sp>
        <p:nvSpPr>
          <p:cNvPr id="319" name="Google Shape;319;p39"/>
          <p:cNvSpPr txBox="1"/>
          <p:nvPr>
            <p:ph idx="4294967295" type="title"/>
          </p:nvPr>
        </p:nvSpPr>
        <p:spPr>
          <a:xfrm>
            <a:off x="311700" y="824125"/>
            <a:ext cx="8520600" cy="251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Key takeaways for this project</a:t>
            </a:r>
            <a:endParaRPr/>
          </a:p>
        </p:txBody>
      </p:sp>
      <p:sp>
        <p:nvSpPr>
          <p:cNvPr id="320" name="Google Shape;320;p39"/>
          <p:cNvSpPr txBox="1"/>
          <p:nvPr/>
        </p:nvSpPr>
        <p:spPr>
          <a:xfrm>
            <a:off x="436275" y="1409800"/>
            <a:ext cx="8043300" cy="3389400"/>
          </a:xfrm>
          <a:prstGeom prst="rect">
            <a:avLst/>
          </a:prstGeom>
          <a:noFill/>
          <a:ln>
            <a:noFill/>
          </a:ln>
        </p:spPr>
        <p:txBody>
          <a:bodyPr anchorCtr="0" anchor="t" bIns="91425" lIns="91425" spcFirstLastPara="1" rIns="91425" wrap="square" tIns="91425">
            <a:noAutofit/>
          </a:bodyPr>
          <a:lstStyle/>
          <a:p>
            <a:pPr indent="-196850" lvl="0" marL="171450" rtl="0" algn="l">
              <a:spcBef>
                <a:spcPts val="0"/>
              </a:spcBef>
              <a:spcAft>
                <a:spcPts val="0"/>
              </a:spcAft>
              <a:buClr>
                <a:schemeClr val="accent5"/>
              </a:buClr>
              <a:buSzPts val="1300"/>
              <a:buFont typeface="Century Gothic"/>
              <a:buChar char="●"/>
            </a:pPr>
            <a:r>
              <a:rPr b="1" lang="en" sz="1300">
                <a:solidFill>
                  <a:schemeClr val="accent5"/>
                </a:solidFill>
                <a:latin typeface="Century Gothic"/>
                <a:ea typeface="Century Gothic"/>
                <a:cs typeface="Century Gothic"/>
                <a:sym typeface="Century Gothic"/>
              </a:rPr>
              <a:t>Project Limitations</a:t>
            </a:r>
            <a:endParaRPr b="1" sz="1300">
              <a:solidFill>
                <a:schemeClr val="accent5"/>
              </a:solidFill>
              <a:latin typeface="Century Gothic"/>
              <a:ea typeface="Century Gothic"/>
              <a:cs typeface="Century Gothic"/>
              <a:sym typeface="Century Gothic"/>
            </a:endParaRPr>
          </a:p>
          <a:p>
            <a:pPr indent="-311150" lvl="1" marL="571500" rtl="0" algn="l">
              <a:spcBef>
                <a:spcPts val="1000"/>
              </a:spcBef>
              <a:spcAft>
                <a:spcPts val="0"/>
              </a:spcAft>
              <a:buClr>
                <a:srgbClr val="FFFFFF"/>
              </a:buClr>
              <a:buSzPts val="1300"/>
              <a:buFont typeface="Century Gothic"/>
              <a:buChar char="○"/>
            </a:pPr>
            <a:r>
              <a:rPr lang="en" sz="1300">
                <a:solidFill>
                  <a:srgbClr val="FFFFFF"/>
                </a:solidFill>
                <a:latin typeface="Century Gothic"/>
                <a:ea typeface="Century Gothic"/>
                <a:cs typeface="Century Gothic"/>
                <a:sym typeface="Century Gothic"/>
              </a:rPr>
              <a:t>We would have more insight into the course of action and performance of each model if </a:t>
            </a:r>
            <a:r>
              <a:rPr b="1" lang="en" sz="1300">
                <a:solidFill>
                  <a:schemeClr val="accent5"/>
                </a:solidFill>
                <a:latin typeface="Century Gothic"/>
                <a:ea typeface="Century Gothic"/>
                <a:cs typeface="Century Gothic"/>
                <a:sym typeface="Century Gothic"/>
              </a:rPr>
              <a:t>we knew how our test data scores on different metrics</a:t>
            </a:r>
            <a:r>
              <a:rPr lang="en" sz="1300">
                <a:solidFill>
                  <a:srgbClr val="FFFFFF"/>
                </a:solidFill>
                <a:latin typeface="Century Gothic"/>
                <a:ea typeface="Century Gothic"/>
                <a:cs typeface="Century Gothic"/>
                <a:sym typeface="Century Gothic"/>
              </a:rPr>
              <a:t>: sensitivity, f1 score, accuracy etc., as currently, we are only able to score these by splitting our train data.</a:t>
            </a:r>
            <a:endParaRPr sz="1300">
              <a:solidFill>
                <a:srgbClr val="FFFFFF"/>
              </a:solidFill>
              <a:latin typeface="Century Gothic"/>
              <a:ea typeface="Century Gothic"/>
              <a:cs typeface="Century Gothic"/>
              <a:sym typeface="Century Gothic"/>
            </a:endParaRPr>
          </a:p>
          <a:p>
            <a:pPr indent="-311150" lvl="1" marL="571500" rtl="0" algn="l">
              <a:spcBef>
                <a:spcPts val="1000"/>
              </a:spcBef>
              <a:spcAft>
                <a:spcPts val="0"/>
              </a:spcAft>
              <a:buClr>
                <a:srgbClr val="FFFFFF"/>
              </a:buClr>
              <a:buSzPts val="1300"/>
              <a:buFont typeface="Century Gothic"/>
              <a:buChar char="○"/>
            </a:pPr>
            <a:r>
              <a:rPr lang="en" sz="1300">
                <a:solidFill>
                  <a:srgbClr val="FFFFFF"/>
                </a:solidFill>
                <a:latin typeface="Century Gothic"/>
                <a:ea typeface="Century Gothic"/>
                <a:cs typeface="Century Gothic"/>
                <a:sym typeface="Century Gothic"/>
              </a:rPr>
              <a:t>With more data on </a:t>
            </a:r>
            <a:r>
              <a:rPr b="1" lang="en" sz="1300">
                <a:solidFill>
                  <a:schemeClr val="accent5"/>
                </a:solidFill>
                <a:latin typeface="Century Gothic"/>
                <a:ea typeface="Century Gothic"/>
                <a:cs typeface="Century Gothic"/>
                <a:sym typeface="Century Gothic"/>
              </a:rPr>
              <a:t>weather for the whole year</a:t>
            </a:r>
            <a:r>
              <a:rPr lang="en" sz="1300">
                <a:solidFill>
                  <a:srgbClr val="FFFFFF"/>
                </a:solidFill>
                <a:latin typeface="Century Gothic"/>
                <a:ea typeface="Century Gothic"/>
                <a:cs typeface="Century Gothic"/>
                <a:sym typeface="Century Gothic"/>
              </a:rPr>
              <a:t>, we would be able to better create our averaged weather metrics as well as see overarching trends for each year.</a:t>
            </a:r>
            <a:endParaRPr sz="1300">
              <a:solidFill>
                <a:srgbClr val="FFFFFF"/>
              </a:solidFill>
              <a:latin typeface="Century Gothic"/>
              <a:ea typeface="Century Gothic"/>
              <a:cs typeface="Century Gothic"/>
              <a:sym typeface="Century Gothic"/>
            </a:endParaRPr>
          </a:p>
          <a:p>
            <a:pPr indent="-311150" lvl="1" marL="571500" rtl="0" algn="l">
              <a:spcBef>
                <a:spcPts val="1000"/>
              </a:spcBef>
              <a:spcAft>
                <a:spcPts val="0"/>
              </a:spcAft>
              <a:buClr>
                <a:srgbClr val="FFFFFF"/>
              </a:buClr>
              <a:buSzPts val="1300"/>
              <a:buFont typeface="Century Gothic"/>
              <a:buChar char="○"/>
            </a:pPr>
            <a:r>
              <a:rPr lang="en" sz="1300">
                <a:solidFill>
                  <a:srgbClr val="FFFFFF"/>
                </a:solidFill>
                <a:latin typeface="Century Gothic"/>
                <a:ea typeface="Century Gothic"/>
                <a:cs typeface="Century Gothic"/>
                <a:sym typeface="Century Gothic"/>
              </a:rPr>
              <a:t>The</a:t>
            </a:r>
            <a:r>
              <a:rPr lang="en" sz="1300">
                <a:solidFill>
                  <a:schemeClr val="accent5"/>
                </a:solidFill>
                <a:latin typeface="Century Gothic"/>
                <a:ea typeface="Century Gothic"/>
                <a:cs typeface="Century Gothic"/>
                <a:sym typeface="Century Gothic"/>
              </a:rPr>
              <a:t> </a:t>
            </a:r>
            <a:r>
              <a:rPr b="1" lang="en" sz="1300">
                <a:solidFill>
                  <a:schemeClr val="accent5"/>
                </a:solidFill>
                <a:latin typeface="Century Gothic"/>
                <a:ea typeface="Century Gothic"/>
                <a:cs typeface="Century Gothic"/>
                <a:sym typeface="Century Gothic"/>
              </a:rPr>
              <a:t>setup of the dataset </a:t>
            </a:r>
            <a:r>
              <a:rPr lang="en" sz="1300">
                <a:solidFill>
                  <a:srgbClr val="FFFFFF"/>
                </a:solidFill>
                <a:latin typeface="Century Gothic"/>
                <a:ea typeface="Century Gothic"/>
                <a:cs typeface="Century Gothic"/>
                <a:sym typeface="Century Gothic"/>
              </a:rPr>
              <a:t>(samples split into bins of 50) is not conducive to creating a model that predicts for WNV at each location as the datasets should be grouped by samples taken.</a:t>
            </a:r>
            <a:endParaRPr sz="1300">
              <a:solidFill>
                <a:srgbClr val="FFFFFF"/>
              </a:solidFill>
              <a:latin typeface="Century Gothic"/>
              <a:ea typeface="Century Gothic"/>
              <a:cs typeface="Century Gothic"/>
              <a:sym typeface="Century Gothic"/>
            </a:endParaRPr>
          </a:p>
          <a:p>
            <a:pPr indent="-196850" lvl="0" marL="171450" rtl="0" algn="l">
              <a:spcBef>
                <a:spcPts val="1000"/>
              </a:spcBef>
              <a:spcAft>
                <a:spcPts val="0"/>
              </a:spcAft>
              <a:buClr>
                <a:srgbClr val="FFFFFF"/>
              </a:buClr>
              <a:buSzPts val="1300"/>
              <a:buFont typeface="Century Gothic"/>
              <a:buChar char="●"/>
            </a:pPr>
            <a:r>
              <a:rPr lang="en" sz="1300">
                <a:solidFill>
                  <a:srgbClr val="FFFFFF"/>
                </a:solidFill>
                <a:latin typeface="Century Gothic"/>
                <a:ea typeface="Century Gothic"/>
                <a:cs typeface="Century Gothic"/>
                <a:sym typeface="Century Gothic"/>
              </a:rPr>
              <a:t>Overall, our model helped us to find the most predictive features and we can continue to use it to help the city to</a:t>
            </a:r>
            <a:r>
              <a:rPr b="1" lang="en" sz="1300">
                <a:solidFill>
                  <a:schemeClr val="accent5"/>
                </a:solidFill>
                <a:latin typeface="Century Gothic"/>
                <a:ea typeface="Century Gothic"/>
                <a:cs typeface="Century Gothic"/>
                <a:sym typeface="Century Gothic"/>
              </a:rPr>
              <a:t> identify potential outbreaks</a:t>
            </a:r>
            <a:r>
              <a:rPr lang="en" sz="1300">
                <a:solidFill>
                  <a:srgbClr val="FFFFFF"/>
                </a:solidFill>
                <a:latin typeface="Century Gothic"/>
                <a:ea typeface="Century Gothic"/>
                <a:cs typeface="Century Gothic"/>
                <a:sym typeface="Century Gothic"/>
              </a:rPr>
              <a:t>. It will need to be combined with </a:t>
            </a:r>
            <a:r>
              <a:rPr b="1" lang="en" sz="1300">
                <a:solidFill>
                  <a:schemeClr val="accent5"/>
                </a:solidFill>
                <a:latin typeface="Century Gothic"/>
                <a:ea typeface="Century Gothic"/>
                <a:cs typeface="Century Gothic"/>
                <a:sym typeface="Century Gothic"/>
              </a:rPr>
              <a:t>vigilant monitoring</a:t>
            </a:r>
            <a:r>
              <a:rPr lang="en" sz="1300">
                <a:solidFill>
                  <a:srgbClr val="FFFFFF"/>
                </a:solidFill>
                <a:latin typeface="Century Gothic"/>
                <a:ea typeface="Century Gothic"/>
                <a:cs typeface="Century Gothic"/>
                <a:sym typeface="Century Gothic"/>
              </a:rPr>
              <a:t> on the ground, particularly during high risk periods.</a:t>
            </a:r>
            <a:endParaRPr sz="1300">
              <a:solidFill>
                <a:srgbClr val="FFFFFF"/>
              </a:solidFill>
              <a:latin typeface="Century Gothic"/>
              <a:ea typeface="Century Gothic"/>
              <a:cs typeface="Century Gothic"/>
              <a:sym typeface="Century Gothic"/>
            </a:endParaRPr>
          </a:p>
          <a:p>
            <a:pPr indent="0" lvl="0" marL="457200" rtl="0" algn="l">
              <a:spcBef>
                <a:spcPts val="1000"/>
              </a:spcBef>
              <a:spcAft>
                <a:spcPts val="1000"/>
              </a:spcAft>
              <a:buNone/>
            </a:pPr>
            <a:r>
              <a:t/>
            </a:r>
            <a:endParaRPr sz="1300">
              <a:solidFill>
                <a:srgbClr val="FFFFFF"/>
              </a:solidFill>
              <a:latin typeface="Century Gothic"/>
              <a:ea typeface="Century Gothic"/>
              <a:cs typeface="Century Gothic"/>
              <a:sym typeface="Century Gothic"/>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24" name="Shape 324"/>
        <p:cNvGrpSpPr/>
        <p:nvPr/>
      </p:nvGrpSpPr>
      <p:grpSpPr>
        <a:xfrm>
          <a:off x="0" y="0"/>
          <a:ext cx="0" cy="0"/>
          <a:chOff x="0" y="0"/>
          <a:chExt cx="0" cy="0"/>
        </a:xfrm>
      </p:grpSpPr>
      <p:sp>
        <p:nvSpPr>
          <p:cNvPr id="325" name="Google Shape;325;p40"/>
          <p:cNvSpPr txBox="1"/>
          <p:nvPr>
            <p:ph type="title"/>
          </p:nvPr>
        </p:nvSpPr>
        <p:spPr>
          <a:xfrm>
            <a:off x="311700" y="251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Splitting of work</a:t>
            </a:r>
            <a:endParaRPr/>
          </a:p>
        </p:txBody>
      </p:sp>
      <p:sp>
        <p:nvSpPr>
          <p:cNvPr id="326" name="Google Shape;326;p40"/>
          <p:cNvSpPr txBox="1"/>
          <p:nvPr>
            <p:ph idx="1" type="body"/>
          </p:nvPr>
        </p:nvSpPr>
        <p:spPr>
          <a:xfrm>
            <a:off x="311700" y="856600"/>
            <a:ext cx="2973300" cy="39156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n" u="sng"/>
              <a:t>Codes:</a:t>
            </a:r>
            <a:endParaRPr b="1" u="sng"/>
          </a:p>
          <a:p>
            <a:pPr indent="-342900" lvl="0" marL="457200" rtl="0" algn="l">
              <a:lnSpc>
                <a:spcPct val="100000"/>
              </a:lnSpc>
              <a:spcBef>
                <a:spcPts val="0"/>
              </a:spcBef>
              <a:spcAft>
                <a:spcPts val="0"/>
              </a:spcAft>
              <a:buSzPts val="1800"/>
              <a:buChar char="●"/>
            </a:pPr>
            <a:r>
              <a:rPr lang="en"/>
              <a:t>Notebook 1: Done</a:t>
            </a:r>
            <a:endParaRPr/>
          </a:p>
          <a:p>
            <a:pPr indent="-342900" lvl="0" marL="457200" rtl="0" algn="l">
              <a:lnSpc>
                <a:spcPct val="100000"/>
              </a:lnSpc>
              <a:spcBef>
                <a:spcPts val="0"/>
              </a:spcBef>
              <a:spcAft>
                <a:spcPts val="0"/>
              </a:spcAft>
              <a:buSzPts val="1800"/>
              <a:buChar char="●"/>
            </a:pPr>
            <a:r>
              <a:rPr lang="en"/>
              <a:t>Notebook 2: </a:t>
            </a:r>
            <a:endParaRPr/>
          </a:p>
          <a:p>
            <a:pPr indent="-317500" lvl="1" marL="914400" rtl="0" algn="l">
              <a:lnSpc>
                <a:spcPct val="100000"/>
              </a:lnSpc>
              <a:spcBef>
                <a:spcPts val="0"/>
              </a:spcBef>
              <a:spcAft>
                <a:spcPts val="0"/>
              </a:spcAft>
              <a:buSzPts val="1400"/>
              <a:buChar char="○"/>
            </a:pPr>
            <a:r>
              <a:rPr lang="en"/>
              <a:t>WT: Spray effectiveness</a:t>
            </a:r>
            <a:endParaRPr/>
          </a:p>
          <a:p>
            <a:pPr indent="-317500" lvl="1" marL="914400" rtl="0" algn="l">
              <a:lnSpc>
                <a:spcPct val="100000"/>
              </a:lnSpc>
              <a:spcBef>
                <a:spcPts val="0"/>
              </a:spcBef>
              <a:spcAft>
                <a:spcPts val="0"/>
              </a:spcAft>
              <a:buSzPts val="1400"/>
              <a:buChar char="○"/>
            </a:pPr>
            <a:r>
              <a:rPr lang="en"/>
              <a:t>WT: Add clustering data </a:t>
            </a:r>
            <a:endParaRPr/>
          </a:p>
          <a:p>
            <a:pPr indent="-342900" lvl="0" marL="457200" rtl="0" algn="l">
              <a:lnSpc>
                <a:spcPct val="100000"/>
              </a:lnSpc>
              <a:spcBef>
                <a:spcPts val="0"/>
              </a:spcBef>
              <a:spcAft>
                <a:spcPts val="0"/>
              </a:spcAft>
              <a:buSzPts val="1800"/>
              <a:buChar char="●"/>
            </a:pPr>
            <a:r>
              <a:rPr lang="en"/>
              <a:t>Notebook 3: </a:t>
            </a:r>
            <a:endParaRPr/>
          </a:p>
          <a:p>
            <a:pPr indent="-317500" lvl="1" marL="914400" rtl="0" algn="l">
              <a:lnSpc>
                <a:spcPct val="100000"/>
              </a:lnSpc>
              <a:spcBef>
                <a:spcPts val="0"/>
              </a:spcBef>
              <a:spcAft>
                <a:spcPts val="0"/>
              </a:spcAft>
              <a:buSzPts val="1400"/>
              <a:buChar char="○"/>
            </a:pPr>
            <a:r>
              <a:rPr lang="en"/>
              <a:t>Alexis: Modelling</a:t>
            </a:r>
            <a:endParaRPr/>
          </a:p>
          <a:p>
            <a:pPr indent="0" lvl="0" marL="0" rtl="0" algn="l">
              <a:lnSpc>
                <a:spcPct val="100000"/>
              </a:lnSpc>
              <a:spcBef>
                <a:spcPts val="0"/>
              </a:spcBef>
              <a:spcAft>
                <a:spcPts val="0"/>
              </a:spcAft>
              <a:buNone/>
            </a:pPr>
            <a:r>
              <a:t/>
            </a:r>
            <a:endParaRPr b="1"/>
          </a:p>
        </p:txBody>
      </p:sp>
      <p:sp>
        <p:nvSpPr>
          <p:cNvPr id="327" name="Google Shape;327;p40"/>
          <p:cNvSpPr txBox="1"/>
          <p:nvPr>
            <p:ph idx="1" type="body"/>
          </p:nvPr>
        </p:nvSpPr>
        <p:spPr>
          <a:xfrm>
            <a:off x="3732550" y="856600"/>
            <a:ext cx="5099700" cy="39156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n" u="sng"/>
              <a:t>Presentation:</a:t>
            </a:r>
            <a:endParaRPr b="1" u="sng"/>
          </a:p>
          <a:p>
            <a:pPr indent="0" lvl="0" marL="0" rtl="0" algn="ctr">
              <a:lnSpc>
                <a:spcPct val="100000"/>
              </a:lnSpc>
              <a:spcBef>
                <a:spcPts val="0"/>
              </a:spcBef>
              <a:spcAft>
                <a:spcPts val="0"/>
              </a:spcAft>
              <a:buNone/>
            </a:pPr>
            <a:r>
              <a:rPr lang="en" sz="1000"/>
              <a:t>(% means the time allocated, also the amount of effort/slides you should put in)</a:t>
            </a:r>
            <a:endParaRPr sz="1000"/>
          </a:p>
          <a:p>
            <a:pPr indent="-342900" lvl="0" marL="457200" rtl="0" algn="l">
              <a:lnSpc>
                <a:spcPct val="100000"/>
              </a:lnSpc>
              <a:spcBef>
                <a:spcPts val="0"/>
              </a:spcBef>
              <a:spcAft>
                <a:spcPts val="0"/>
              </a:spcAft>
              <a:buSzPts val="1800"/>
              <a:buAutoNum type="arabicPeriod"/>
            </a:pPr>
            <a:r>
              <a:rPr b="1" lang="en"/>
              <a:t>Introduction/Business Problem: Alyse (10%)</a:t>
            </a:r>
            <a:endParaRPr b="1"/>
          </a:p>
          <a:p>
            <a:pPr indent="-342900" lvl="0" marL="457200" rtl="0" algn="l">
              <a:lnSpc>
                <a:spcPct val="100000"/>
              </a:lnSpc>
              <a:spcBef>
                <a:spcPts val="0"/>
              </a:spcBef>
              <a:spcAft>
                <a:spcPts val="0"/>
              </a:spcAft>
              <a:buSzPts val="1800"/>
              <a:buAutoNum type="arabicPeriod"/>
            </a:pPr>
            <a:r>
              <a:rPr b="1" lang="en"/>
              <a:t>Data Cleaning: (15%)</a:t>
            </a:r>
            <a:endParaRPr b="1"/>
          </a:p>
          <a:p>
            <a:pPr indent="-317500" lvl="1" marL="914400" rtl="0" algn="l">
              <a:lnSpc>
                <a:spcPct val="100000"/>
              </a:lnSpc>
              <a:spcBef>
                <a:spcPts val="0"/>
              </a:spcBef>
              <a:spcAft>
                <a:spcPts val="0"/>
              </a:spcAft>
              <a:buSzPts val="1400"/>
              <a:buAutoNum type="alphaLcPeriod"/>
            </a:pPr>
            <a:r>
              <a:rPr b="1" lang="en"/>
              <a:t>Train/Test:  </a:t>
            </a:r>
            <a:r>
              <a:rPr b="1" lang="en">
                <a:solidFill>
                  <a:schemeClr val="accent4"/>
                </a:solidFill>
              </a:rPr>
              <a:t>Alexis</a:t>
            </a:r>
            <a:endParaRPr b="1">
              <a:solidFill>
                <a:schemeClr val="accent4"/>
              </a:solidFill>
            </a:endParaRPr>
          </a:p>
          <a:p>
            <a:pPr indent="-317500" lvl="1" marL="914400" rtl="0" algn="l">
              <a:lnSpc>
                <a:spcPct val="100000"/>
              </a:lnSpc>
              <a:spcBef>
                <a:spcPts val="0"/>
              </a:spcBef>
              <a:spcAft>
                <a:spcPts val="0"/>
              </a:spcAft>
              <a:buSzPts val="1400"/>
              <a:buAutoNum type="alphaLcPeriod"/>
            </a:pPr>
            <a:r>
              <a:rPr b="1" lang="en"/>
              <a:t>Weather: </a:t>
            </a:r>
            <a:r>
              <a:rPr b="1" lang="en">
                <a:solidFill>
                  <a:schemeClr val="accent4"/>
                </a:solidFill>
              </a:rPr>
              <a:t>Alexis</a:t>
            </a:r>
            <a:endParaRPr b="1"/>
          </a:p>
          <a:p>
            <a:pPr indent="-317500" lvl="1" marL="914400" rtl="0" algn="l">
              <a:lnSpc>
                <a:spcPct val="100000"/>
              </a:lnSpc>
              <a:spcBef>
                <a:spcPts val="0"/>
              </a:spcBef>
              <a:spcAft>
                <a:spcPts val="0"/>
              </a:spcAft>
              <a:buSzPts val="1400"/>
              <a:buAutoNum type="alphaLcPeriod"/>
            </a:pPr>
            <a:r>
              <a:rPr b="1" lang="en"/>
              <a:t>Spray: </a:t>
            </a:r>
            <a:r>
              <a:rPr b="1" lang="en">
                <a:solidFill>
                  <a:schemeClr val="accent4"/>
                </a:solidFill>
              </a:rPr>
              <a:t>Alyse</a:t>
            </a:r>
            <a:endParaRPr b="1">
              <a:solidFill>
                <a:schemeClr val="accent4"/>
              </a:solidFill>
            </a:endParaRPr>
          </a:p>
          <a:p>
            <a:pPr indent="-342900" lvl="0" marL="457200" rtl="0" algn="l">
              <a:lnSpc>
                <a:spcPct val="100000"/>
              </a:lnSpc>
              <a:spcBef>
                <a:spcPts val="0"/>
              </a:spcBef>
              <a:spcAft>
                <a:spcPts val="0"/>
              </a:spcAft>
              <a:buSzPts val="1800"/>
              <a:buAutoNum type="arabicPeriod"/>
            </a:pPr>
            <a:r>
              <a:rPr b="1" lang="en"/>
              <a:t>EDA: (35%)</a:t>
            </a:r>
            <a:endParaRPr b="1"/>
          </a:p>
          <a:p>
            <a:pPr indent="-317500" lvl="1" marL="914400" rtl="0" algn="l">
              <a:lnSpc>
                <a:spcPct val="100000"/>
              </a:lnSpc>
              <a:spcBef>
                <a:spcPts val="0"/>
              </a:spcBef>
              <a:spcAft>
                <a:spcPts val="0"/>
              </a:spcAft>
              <a:buSzPts val="1400"/>
              <a:buAutoNum type="alphaLcPeriod"/>
            </a:pPr>
            <a:r>
              <a:rPr b="1" lang="en"/>
              <a:t>Train/Test: Alyse (Overall key findings)</a:t>
            </a:r>
            <a:endParaRPr b="1"/>
          </a:p>
          <a:p>
            <a:pPr indent="-317500" lvl="1" marL="914400" rtl="0" algn="l">
              <a:lnSpc>
                <a:spcPct val="100000"/>
              </a:lnSpc>
              <a:spcBef>
                <a:spcPts val="0"/>
              </a:spcBef>
              <a:spcAft>
                <a:spcPts val="0"/>
              </a:spcAft>
              <a:buSzPts val="1400"/>
              <a:buAutoNum type="alphaLcPeriod"/>
            </a:pPr>
            <a:r>
              <a:rPr b="1" lang="en"/>
              <a:t>Weather: </a:t>
            </a:r>
            <a:r>
              <a:rPr b="1" lang="en">
                <a:solidFill>
                  <a:schemeClr val="accent4"/>
                </a:solidFill>
              </a:rPr>
              <a:t>Alexis</a:t>
            </a:r>
            <a:r>
              <a:rPr b="1" lang="en"/>
              <a:t> </a:t>
            </a:r>
            <a:r>
              <a:rPr b="1" lang="en"/>
              <a:t>(Correlation)</a:t>
            </a:r>
            <a:endParaRPr b="1"/>
          </a:p>
          <a:p>
            <a:pPr indent="-317500" lvl="1" marL="914400" rtl="0" algn="l">
              <a:lnSpc>
                <a:spcPct val="100000"/>
              </a:lnSpc>
              <a:spcBef>
                <a:spcPts val="0"/>
              </a:spcBef>
              <a:spcAft>
                <a:spcPts val="0"/>
              </a:spcAft>
              <a:buSzPts val="1400"/>
              <a:buAutoNum type="alphaLcPeriod"/>
            </a:pPr>
            <a:r>
              <a:rPr b="1" lang="en"/>
              <a:t>Spray:</a:t>
            </a:r>
            <a:r>
              <a:rPr lang="en">
                <a:solidFill>
                  <a:schemeClr val="accent4"/>
                </a:solidFill>
              </a:rPr>
              <a:t> Alyse</a:t>
            </a:r>
            <a:r>
              <a:rPr b="1" lang="en">
                <a:solidFill>
                  <a:schemeClr val="accent4"/>
                </a:solidFill>
              </a:rPr>
              <a:t> </a:t>
            </a:r>
            <a:r>
              <a:rPr b="1" lang="en"/>
              <a:t>(Effectiveness)</a:t>
            </a:r>
            <a:endParaRPr b="1"/>
          </a:p>
          <a:p>
            <a:pPr indent="-342900" lvl="0" marL="457200" rtl="0" algn="l">
              <a:lnSpc>
                <a:spcPct val="100000"/>
              </a:lnSpc>
              <a:spcBef>
                <a:spcPts val="0"/>
              </a:spcBef>
              <a:spcAft>
                <a:spcPts val="0"/>
              </a:spcAft>
              <a:buSzPts val="1800"/>
              <a:buAutoNum type="arabicPeriod"/>
            </a:pPr>
            <a:r>
              <a:rPr b="1" lang="en"/>
              <a:t>Data Modelling: Dylan (25%)?</a:t>
            </a:r>
            <a:endParaRPr b="1"/>
          </a:p>
          <a:p>
            <a:pPr indent="-342900" lvl="0" marL="457200" rtl="0" algn="l">
              <a:lnSpc>
                <a:spcPct val="100000"/>
              </a:lnSpc>
              <a:spcBef>
                <a:spcPts val="0"/>
              </a:spcBef>
              <a:spcAft>
                <a:spcPts val="0"/>
              </a:spcAft>
              <a:buSzPts val="1800"/>
              <a:buAutoNum type="arabicPeriod"/>
            </a:pPr>
            <a:r>
              <a:rPr b="1" lang="en"/>
              <a:t>Key Findings/Recommendations: Dylan/Alexis (15%)</a:t>
            </a:r>
            <a:endParaRPr b="1"/>
          </a:p>
          <a:p>
            <a:pPr indent="-342900" lvl="0" marL="457200" rtl="0" algn="l">
              <a:lnSpc>
                <a:spcPct val="100000"/>
              </a:lnSpc>
              <a:spcBef>
                <a:spcPts val="0"/>
              </a:spcBef>
              <a:spcAft>
                <a:spcPts val="0"/>
              </a:spcAft>
              <a:buSzPts val="1800"/>
              <a:buAutoNum type="arabicPeriod"/>
            </a:pPr>
            <a:r>
              <a:rPr b="1" lang="en"/>
              <a:t>Conclusion: </a:t>
            </a:r>
            <a:r>
              <a:rPr lang="en"/>
              <a:t>(Leave till the last)</a:t>
            </a:r>
            <a:endParaRPr/>
          </a:p>
        </p:txBody>
      </p:sp>
      <p:sp>
        <p:nvSpPr>
          <p:cNvPr id="328" name="Google Shape;328;p40"/>
          <p:cNvSpPr/>
          <p:nvPr/>
        </p:nvSpPr>
        <p:spPr>
          <a:xfrm>
            <a:off x="3807650" y="1381300"/>
            <a:ext cx="336300" cy="290700"/>
          </a:xfrm>
          <a:prstGeom prst="star4">
            <a:avLst>
              <a:gd fmla="val 12500" name="adj"/>
            </a:avLst>
          </a:prstGeom>
          <a:solidFill>
            <a:srgbClr val="FFF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40"/>
          <p:cNvSpPr/>
          <p:nvPr/>
        </p:nvSpPr>
        <p:spPr>
          <a:xfrm>
            <a:off x="4278100" y="3242150"/>
            <a:ext cx="336300" cy="290700"/>
          </a:xfrm>
          <a:prstGeom prst="star4">
            <a:avLst>
              <a:gd fmla="val 12500" name="adj"/>
            </a:avLst>
          </a:prstGeom>
          <a:solidFill>
            <a:srgbClr val="FFF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40"/>
          <p:cNvSpPr/>
          <p:nvPr/>
        </p:nvSpPr>
        <p:spPr>
          <a:xfrm>
            <a:off x="6952850" y="251425"/>
            <a:ext cx="336300" cy="290700"/>
          </a:xfrm>
          <a:prstGeom prst="star4">
            <a:avLst>
              <a:gd fmla="val 12500" name="adj"/>
            </a:avLst>
          </a:prstGeom>
          <a:solidFill>
            <a:srgbClr val="FFF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40"/>
          <p:cNvSpPr txBox="1"/>
          <p:nvPr>
            <p:ph idx="4294967295" type="title"/>
          </p:nvPr>
        </p:nvSpPr>
        <p:spPr>
          <a:xfrm>
            <a:off x="7289150" y="271225"/>
            <a:ext cx="1869300" cy="251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 Indicates ‘DONE’</a:t>
            </a:r>
            <a:endParaRPr/>
          </a:p>
        </p:txBody>
      </p:sp>
      <p:sp>
        <p:nvSpPr>
          <p:cNvPr id="332" name="Google Shape;332;p40"/>
          <p:cNvSpPr/>
          <p:nvPr/>
        </p:nvSpPr>
        <p:spPr>
          <a:xfrm>
            <a:off x="4278100" y="1887788"/>
            <a:ext cx="336300" cy="290700"/>
          </a:xfrm>
          <a:prstGeom prst="star4">
            <a:avLst>
              <a:gd fmla="val 12500" name="adj"/>
            </a:avLst>
          </a:prstGeom>
          <a:solidFill>
            <a:srgbClr val="FFF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40"/>
          <p:cNvSpPr/>
          <p:nvPr/>
        </p:nvSpPr>
        <p:spPr>
          <a:xfrm>
            <a:off x="4278100" y="2079000"/>
            <a:ext cx="336300" cy="290700"/>
          </a:xfrm>
          <a:prstGeom prst="star4">
            <a:avLst>
              <a:gd fmla="val 12500" name="adj"/>
            </a:avLst>
          </a:prstGeom>
          <a:solidFill>
            <a:srgbClr val="FFF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40"/>
          <p:cNvSpPr/>
          <p:nvPr/>
        </p:nvSpPr>
        <p:spPr>
          <a:xfrm>
            <a:off x="4278100" y="3028850"/>
            <a:ext cx="336300" cy="290700"/>
          </a:xfrm>
          <a:prstGeom prst="star4">
            <a:avLst>
              <a:gd fmla="val 12500" name="adj"/>
            </a:avLst>
          </a:prstGeom>
          <a:solidFill>
            <a:srgbClr val="FFF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40"/>
          <p:cNvSpPr/>
          <p:nvPr/>
        </p:nvSpPr>
        <p:spPr>
          <a:xfrm>
            <a:off x="4278100" y="2803050"/>
            <a:ext cx="336300" cy="290700"/>
          </a:xfrm>
          <a:prstGeom prst="star4">
            <a:avLst>
              <a:gd fmla="val 12500" name="adj"/>
            </a:avLst>
          </a:prstGeom>
          <a:solidFill>
            <a:srgbClr val="FFF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40"/>
          <p:cNvSpPr/>
          <p:nvPr/>
        </p:nvSpPr>
        <p:spPr>
          <a:xfrm>
            <a:off x="4278100" y="2281050"/>
            <a:ext cx="336300" cy="290700"/>
          </a:xfrm>
          <a:prstGeom prst="star4">
            <a:avLst>
              <a:gd fmla="val 12500" name="adj"/>
            </a:avLst>
          </a:prstGeom>
          <a:solidFill>
            <a:srgbClr val="FFF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15"/>
          <p:cNvSpPr txBox="1"/>
          <p:nvPr>
            <p:ph type="title"/>
          </p:nvPr>
        </p:nvSpPr>
        <p:spPr>
          <a:xfrm>
            <a:off x="490250" y="526350"/>
            <a:ext cx="62271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a:t>Part I</a:t>
            </a:r>
            <a:endParaRPr b="1"/>
          </a:p>
          <a:p>
            <a:pPr indent="0" lvl="0" marL="0" rtl="0" algn="l">
              <a:spcBef>
                <a:spcPts val="0"/>
              </a:spcBef>
              <a:spcAft>
                <a:spcPts val="0"/>
              </a:spcAft>
              <a:buNone/>
            </a:pPr>
            <a:r>
              <a:rPr lang="en" sz="4500"/>
              <a:t>Data Cleaning</a:t>
            </a:r>
            <a:endParaRPr sz="45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cxnSp>
        <p:nvCxnSpPr>
          <p:cNvPr id="87" name="Google Shape;87;p16"/>
          <p:cNvCxnSpPr/>
          <p:nvPr/>
        </p:nvCxnSpPr>
        <p:spPr>
          <a:xfrm>
            <a:off x="400200" y="1280125"/>
            <a:ext cx="8343600" cy="26700"/>
          </a:xfrm>
          <a:prstGeom prst="straightConnector1">
            <a:avLst/>
          </a:prstGeom>
          <a:noFill/>
          <a:ln cap="flat" cmpd="sng" w="19050">
            <a:solidFill>
              <a:schemeClr val="accent5"/>
            </a:solidFill>
            <a:prstDash val="solid"/>
            <a:round/>
            <a:headEnd len="med" w="med" type="none"/>
            <a:tailEnd len="med" w="med" type="none"/>
          </a:ln>
        </p:spPr>
      </p:cxnSp>
      <p:sp>
        <p:nvSpPr>
          <p:cNvPr id="88" name="Google Shape;88;p16"/>
          <p:cNvSpPr txBox="1"/>
          <p:nvPr>
            <p:ph type="title"/>
          </p:nvPr>
        </p:nvSpPr>
        <p:spPr>
          <a:xfrm>
            <a:off x="311700" y="251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Train / Test Dataset</a:t>
            </a:r>
            <a:endParaRPr/>
          </a:p>
        </p:txBody>
      </p:sp>
      <p:sp>
        <p:nvSpPr>
          <p:cNvPr id="89" name="Google Shape;89;p16"/>
          <p:cNvSpPr txBox="1"/>
          <p:nvPr>
            <p:ph idx="4294967295" type="title"/>
          </p:nvPr>
        </p:nvSpPr>
        <p:spPr>
          <a:xfrm>
            <a:off x="311700" y="824125"/>
            <a:ext cx="8520600" cy="251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Overview and Processing</a:t>
            </a:r>
            <a:endParaRPr/>
          </a:p>
        </p:txBody>
      </p:sp>
      <p:grpSp>
        <p:nvGrpSpPr>
          <p:cNvPr id="90" name="Google Shape;90;p16"/>
          <p:cNvGrpSpPr/>
          <p:nvPr/>
        </p:nvGrpSpPr>
        <p:grpSpPr>
          <a:xfrm>
            <a:off x="368466" y="1158525"/>
            <a:ext cx="8407068" cy="1750500"/>
            <a:chOff x="307727" y="1310925"/>
            <a:chExt cx="8308200" cy="1750500"/>
          </a:xfrm>
        </p:grpSpPr>
        <p:sp>
          <p:nvSpPr>
            <p:cNvPr id="91" name="Google Shape;91;p16"/>
            <p:cNvSpPr/>
            <p:nvPr/>
          </p:nvSpPr>
          <p:spPr>
            <a:xfrm>
              <a:off x="1531127" y="1310925"/>
              <a:ext cx="1484400" cy="2511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chemeClr val="accent5"/>
                  </a:solidFill>
                  <a:latin typeface="Century Gothic"/>
                  <a:ea typeface="Century Gothic"/>
                  <a:cs typeface="Century Gothic"/>
                  <a:sym typeface="Century Gothic"/>
                </a:rPr>
                <a:t>Train Dataset</a:t>
              </a:r>
              <a:endParaRPr b="1" sz="1600">
                <a:solidFill>
                  <a:schemeClr val="accent5"/>
                </a:solidFill>
                <a:latin typeface="Century Gothic"/>
                <a:ea typeface="Century Gothic"/>
                <a:cs typeface="Century Gothic"/>
                <a:sym typeface="Century Gothic"/>
              </a:endParaRPr>
            </a:p>
          </p:txBody>
        </p:sp>
        <p:sp>
          <p:nvSpPr>
            <p:cNvPr id="92" name="Google Shape;92;p16"/>
            <p:cNvSpPr txBox="1"/>
            <p:nvPr/>
          </p:nvSpPr>
          <p:spPr>
            <a:xfrm>
              <a:off x="307727" y="1615725"/>
              <a:ext cx="3931200" cy="1445700"/>
            </a:xfrm>
            <a:prstGeom prst="rect">
              <a:avLst/>
            </a:prstGeom>
            <a:solidFill>
              <a:srgbClr val="EFEFEF"/>
            </a:solidFill>
            <a:ln>
              <a:noFill/>
            </a:ln>
          </p:spPr>
          <p:txBody>
            <a:bodyPr anchorCtr="0" anchor="t" bIns="91425" lIns="91425" spcFirstLastPara="1" rIns="91425" wrap="square" tIns="91425">
              <a:noAutofit/>
            </a:bodyPr>
            <a:lstStyle/>
            <a:p>
              <a:pPr indent="-184150" lvl="0" marL="171450" rtl="0" algn="l">
                <a:spcBef>
                  <a:spcPts val="0"/>
                </a:spcBef>
                <a:spcAft>
                  <a:spcPts val="0"/>
                </a:spcAft>
                <a:buSzPts val="1100"/>
                <a:buFont typeface="Century Gothic"/>
                <a:buChar char="●"/>
              </a:pPr>
              <a:r>
                <a:rPr b="1" lang="en" sz="1100">
                  <a:latin typeface="Century Gothic"/>
                  <a:ea typeface="Century Gothic"/>
                  <a:cs typeface="Century Gothic"/>
                  <a:sym typeface="Century Gothic"/>
                </a:rPr>
                <a:t>12 </a:t>
              </a:r>
              <a:r>
                <a:rPr lang="en" sz="1100">
                  <a:latin typeface="Century Gothic"/>
                  <a:ea typeface="Century Gothic"/>
                  <a:cs typeface="Century Gothic"/>
                  <a:sym typeface="Century Gothic"/>
                </a:rPr>
                <a:t>columns</a:t>
              </a:r>
              <a:r>
                <a:rPr b="1" lang="en" sz="1100">
                  <a:latin typeface="Century Gothic"/>
                  <a:ea typeface="Century Gothic"/>
                  <a:cs typeface="Century Gothic"/>
                  <a:sym typeface="Century Gothic"/>
                </a:rPr>
                <a:t>, 10,506 </a:t>
              </a:r>
              <a:r>
                <a:rPr lang="en" sz="1100">
                  <a:latin typeface="Century Gothic"/>
                  <a:ea typeface="Century Gothic"/>
                  <a:cs typeface="Century Gothic"/>
                  <a:sym typeface="Century Gothic"/>
                </a:rPr>
                <a:t>entries</a:t>
              </a:r>
              <a:endParaRPr sz="1100">
                <a:latin typeface="Century Gothic"/>
                <a:ea typeface="Century Gothic"/>
                <a:cs typeface="Century Gothic"/>
                <a:sym typeface="Century Gothic"/>
              </a:endParaRPr>
            </a:p>
            <a:p>
              <a:pPr indent="-184150" lvl="0" marL="171450" rtl="0" algn="l">
                <a:spcBef>
                  <a:spcPts val="1000"/>
                </a:spcBef>
                <a:spcAft>
                  <a:spcPts val="0"/>
                </a:spcAft>
                <a:buSzPts val="1100"/>
                <a:buFont typeface="Century Gothic"/>
                <a:buChar char="●"/>
              </a:pPr>
              <a:r>
                <a:rPr lang="en" sz="1100">
                  <a:latin typeface="Century Gothic"/>
                  <a:ea typeface="Century Gothic"/>
                  <a:cs typeface="Century Gothic"/>
                  <a:sym typeface="Century Gothic"/>
                </a:rPr>
                <a:t>Samples taken in</a:t>
              </a:r>
              <a:r>
                <a:rPr i="1" lang="en" sz="1100">
                  <a:latin typeface="Century Gothic"/>
                  <a:ea typeface="Century Gothic"/>
                  <a:cs typeface="Century Gothic"/>
                  <a:sym typeface="Century Gothic"/>
                </a:rPr>
                <a:t> </a:t>
              </a:r>
              <a:r>
                <a:rPr b="1" i="1" lang="en" sz="1100">
                  <a:solidFill>
                    <a:srgbClr val="5B0F00"/>
                  </a:solidFill>
                  <a:latin typeface="Century Gothic"/>
                  <a:ea typeface="Century Gothic"/>
                  <a:cs typeface="Century Gothic"/>
                  <a:sym typeface="Century Gothic"/>
                </a:rPr>
                <a:t>odd</a:t>
              </a:r>
              <a:r>
                <a:rPr i="1" lang="en" sz="1100">
                  <a:latin typeface="Century Gothic"/>
                  <a:ea typeface="Century Gothic"/>
                  <a:cs typeface="Century Gothic"/>
                  <a:sym typeface="Century Gothic"/>
                </a:rPr>
                <a:t> </a:t>
              </a:r>
              <a:r>
                <a:rPr lang="en" sz="1100">
                  <a:latin typeface="Century Gothic"/>
                  <a:ea typeface="Century Gothic"/>
                  <a:cs typeface="Century Gothic"/>
                  <a:sym typeface="Century Gothic"/>
                </a:rPr>
                <a:t>years: 2007, 2009, 2011, 2013</a:t>
              </a:r>
              <a:endParaRPr sz="1100">
                <a:latin typeface="Century Gothic"/>
                <a:ea typeface="Century Gothic"/>
                <a:cs typeface="Century Gothic"/>
                <a:sym typeface="Century Gothic"/>
              </a:endParaRPr>
            </a:p>
            <a:p>
              <a:pPr indent="-184150" lvl="0" marL="171450" rtl="0" algn="l">
                <a:spcBef>
                  <a:spcPts val="1000"/>
                </a:spcBef>
                <a:spcAft>
                  <a:spcPts val="0"/>
                </a:spcAft>
                <a:buSzPts val="1100"/>
                <a:buFont typeface="Century Gothic"/>
                <a:buChar char="●"/>
              </a:pPr>
              <a:r>
                <a:rPr lang="en" sz="1100">
                  <a:latin typeface="Century Gothic"/>
                  <a:ea typeface="Century Gothic"/>
                  <a:cs typeface="Century Gothic"/>
                  <a:sym typeface="Century Gothic"/>
                </a:rPr>
                <a:t>Includes date, trap, address, species collected, number of mosquitos and presence of WNV</a:t>
              </a:r>
              <a:endParaRPr sz="1100">
                <a:latin typeface="Century Gothic"/>
                <a:ea typeface="Century Gothic"/>
                <a:cs typeface="Century Gothic"/>
                <a:sym typeface="Century Gothic"/>
              </a:endParaRPr>
            </a:p>
            <a:p>
              <a:pPr indent="-184150" lvl="0" marL="171450" rtl="0" algn="l">
                <a:spcBef>
                  <a:spcPts val="1000"/>
                </a:spcBef>
                <a:spcAft>
                  <a:spcPts val="0"/>
                </a:spcAft>
                <a:buSzPts val="1100"/>
                <a:buFont typeface="Century Gothic"/>
                <a:buChar char="●"/>
              </a:pPr>
              <a:r>
                <a:rPr lang="en" sz="1100">
                  <a:latin typeface="Century Gothic"/>
                  <a:ea typeface="Century Gothic"/>
                  <a:cs typeface="Century Gothic"/>
                  <a:sym typeface="Century Gothic"/>
                </a:rPr>
                <a:t>Unique samples are split into ‘bins’ of 50 </a:t>
              </a:r>
              <a:endParaRPr sz="1100">
                <a:latin typeface="Century Gothic"/>
                <a:ea typeface="Century Gothic"/>
                <a:cs typeface="Century Gothic"/>
                <a:sym typeface="Century Gothic"/>
              </a:endParaRPr>
            </a:p>
            <a:p>
              <a:pPr indent="0" lvl="0" marL="0" rtl="0" algn="l">
                <a:spcBef>
                  <a:spcPts val="1000"/>
                </a:spcBef>
                <a:spcAft>
                  <a:spcPts val="0"/>
                </a:spcAft>
                <a:buNone/>
              </a:pPr>
              <a:r>
                <a:t/>
              </a:r>
              <a:endParaRPr b="1" sz="1100">
                <a:latin typeface="Century Gothic"/>
                <a:ea typeface="Century Gothic"/>
                <a:cs typeface="Century Gothic"/>
                <a:sym typeface="Century Gothic"/>
              </a:endParaRPr>
            </a:p>
            <a:p>
              <a:pPr indent="0" lvl="0" marL="457200" rtl="0" algn="l">
                <a:spcBef>
                  <a:spcPts val="1000"/>
                </a:spcBef>
                <a:spcAft>
                  <a:spcPts val="1000"/>
                </a:spcAft>
                <a:buNone/>
              </a:pPr>
              <a:r>
                <a:t/>
              </a:r>
              <a:endParaRPr sz="1100">
                <a:latin typeface="Century Gothic"/>
                <a:ea typeface="Century Gothic"/>
                <a:cs typeface="Century Gothic"/>
                <a:sym typeface="Century Gothic"/>
              </a:endParaRPr>
            </a:p>
          </p:txBody>
        </p:sp>
        <p:sp>
          <p:nvSpPr>
            <p:cNvPr id="93" name="Google Shape;93;p16"/>
            <p:cNvSpPr/>
            <p:nvPr/>
          </p:nvSpPr>
          <p:spPr>
            <a:xfrm>
              <a:off x="6041627" y="1310925"/>
              <a:ext cx="1359900" cy="2511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chemeClr val="accent5"/>
                  </a:solidFill>
                  <a:latin typeface="Century Gothic"/>
                  <a:ea typeface="Century Gothic"/>
                  <a:cs typeface="Century Gothic"/>
                  <a:sym typeface="Century Gothic"/>
                </a:rPr>
                <a:t>Test</a:t>
              </a:r>
              <a:r>
                <a:rPr b="1" lang="en" sz="1600">
                  <a:solidFill>
                    <a:schemeClr val="accent5"/>
                  </a:solidFill>
                  <a:latin typeface="Century Gothic"/>
                  <a:ea typeface="Century Gothic"/>
                  <a:cs typeface="Century Gothic"/>
                  <a:sym typeface="Century Gothic"/>
                </a:rPr>
                <a:t> Dataset</a:t>
              </a:r>
              <a:endParaRPr b="1" sz="1600">
                <a:solidFill>
                  <a:schemeClr val="accent5"/>
                </a:solidFill>
                <a:latin typeface="Century Gothic"/>
                <a:ea typeface="Century Gothic"/>
                <a:cs typeface="Century Gothic"/>
                <a:sym typeface="Century Gothic"/>
              </a:endParaRPr>
            </a:p>
          </p:txBody>
        </p:sp>
        <p:sp>
          <p:nvSpPr>
            <p:cNvPr id="94" name="Google Shape;94;p16"/>
            <p:cNvSpPr txBox="1"/>
            <p:nvPr/>
          </p:nvSpPr>
          <p:spPr>
            <a:xfrm>
              <a:off x="4827227" y="1615725"/>
              <a:ext cx="3788700" cy="1445700"/>
            </a:xfrm>
            <a:prstGeom prst="rect">
              <a:avLst/>
            </a:prstGeom>
            <a:solidFill>
              <a:srgbClr val="EFEFEF"/>
            </a:solidFill>
            <a:ln>
              <a:noFill/>
            </a:ln>
          </p:spPr>
          <p:txBody>
            <a:bodyPr anchorCtr="0" anchor="t" bIns="91425" lIns="91425" spcFirstLastPara="1" rIns="91425" wrap="square" tIns="91425">
              <a:noAutofit/>
            </a:bodyPr>
            <a:lstStyle/>
            <a:p>
              <a:pPr indent="-184150" lvl="0" marL="171450" rtl="0" algn="l">
                <a:spcBef>
                  <a:spcPts val="0"/>
                </a:spcBef>
                <a:spcAft>
                  <a:spcPts val="0"/>
                </a:spcAft>
                <a:buSzPts val="1100"/>
                <a:buFont typeface="Century Gothic"/>
                <a:buChar char="●"/>
              </a:pPr>
              <a:r>
                <a:rPr b="1" lang="en" sz="1100">
                  <a:latin typeface="Century Gothic"/>
                  <a:ea typeface="Century Gothic"/>
                  <a:cs typeface="Century Gothic"/>
                  <a:sym typeface="Century Gothic"/>
                </a:rPr>
                <a:t>11 </a:t>
              </a:r>
              <a:r>
                <a:rPr lang="en" sz="1100">
                  <a:latin typeface="Century Gothic"/>
                  <a:ea typeface="Century Gothic"/>
                  <a:cs typeface="Century Gothic"/>
                  <a:sym typeface="Century Gothic"/>
                </a:rPr>
                <a:t>columns</a:t>
              </a:r>
              <a:r>
                <a:rPr b="1" lang="en" sz="1100">
                  <a:latin typeface="Century Gothic"/>
                  <a:ea typeface="Century Gothic"/>
                  <a:cs typeface="Century Gothic"/>
                  <a:sym typeface="Century Gothic"/>
                </a:rPr>
                <a:t>, </a:t>
              </a:r>
              <a:r>
                <a:rPr b="1" lang="en" sz="1100">
                  <a:latin typeface="Century Gothic"/>
                  <a:ea typeface="Century Gothic"/>
                  <a:cs typeface="Century Gothic"/>
                  <a:sym typeface="Century Gothic"/>
                </a:rPr>
                <a:t>116,293</a:t>
              </a:r>
              <a:r>
                <a:rPr b="1" lang="en" sz="1100">
                  <a:latin typeface="Century Gothic"/>
                  <a:ea typeface="Century Gothic"/>
                  <a:cs typeface="Century Gothic"/>
                  <a:sym typeface="Century Gothic"/>
                </a:rPr>
                <a:t> </a:t>
              </a:r>
              <a:r>
                <a:rPr lang="en" sz="1100">
                  <a:latin typeface="Century Gothic"/>
                  <a:ea typeface="Century Gothic"/>
                  <a:cs typeface="Century Gothic"/>
                  <a:sym typeface="Century Gothic"/>
                </a:rPr>
                <a:t>entries</a:t>
              </a:r>
              <a:endParaRPr sz="1100">
                <a:latin typeface="Century Gothic"/>
                <a:ea typeface="Century Gothic"/>
                <a:cs typeface="Century Gothic"/>
                <a:sym typeface="Century Gothic"/>
              </a:endParaRPr>
            </a:p>
            <a:p>
              <a:pPr indent="-184150" lvl="0" marL="171450" rtl="0" algn="l">
                <a:spcBef>
                  <a:spcPts val="1000"/>
                </a:spcBef>
                <a:spcAft>
                  <a:spcPts val="0"/>
                </a:spcAft>
                <a:buSzPts val="1100"/>
                <a:buFont typeface="Century Gothic"/>
                <a:buChar char="●"/>
              </a:pPr>
              <a:r>
                <a:rPr lang="en" sz="1100">
                  <a:latin typeface="Century Gothic"/>
                  <a:ea typeface="Century Gothic"/>
                  <a:cs typeface="Century Gothic"/>
                  <a:sym typeface="Century Gothic"/>
                </a:rPr>
                <a:t>Samples taken in </a:t>
              </a:r>
              <a:r>
                <a:rPr b="1" i="1" lang="en" sz="1100">
                  <a:solidFill>
                    <a:srgbClr val="5B0F00"/>
                  </a:solidFill>
                  <a:latin typeface="Century Gothic"/>
                  <a:ea typeface="Century Gothic"/>
                  <a:cs typeface="Century Gothic"/>
                  <a:sym typeface="Century Gothic"/>
                </a:rPr>
                <a:t>even</a:t>
              </a:r>
              <a:r>
                <a:rPr lang="en" sz="1100">
                  <a:latin typeface="Century Gothic"/>
                  <a:ea typeface="Century Gothic"/>
                  <a:cs typeface="Century Gothic"/>
                  <a:sym typeface="Century Gothic"/>
                </a:rPr>
                <a:t> years: 2008, 2010, 2012, 2014</a:t>
              </a:r>
              <a:endParaRPr sz="1100">
                <a:latin typeface="Century Gothic"/>
                <a:ea typeface="Century Gothic"/>
                <a:cs typeface="Century Gothic"/>
                <a:sym typeface="Century Gothic"/>
              </a:endParaRPr>
            </a:p>
            <a:p>
              <a:pPr indent="-184150" lvl="0" marL="171450" rtl="0" algn="l">
                <a:spcBef>
                  <a:spcPts val="1000"/>
                </a:spcBef>
                <a:spcAft>
                  <a:spcPts val="0"/>
                </a:spcAft>
                <a:buSzPts val="1100"/>
                <a:buFont typeface="Century Gothic"/>
                <a:buChar char="●"/>
              </a:pPr>
              <a:r>
                <a:rPr lang="en" sz="1100">
                  <a:latin typeface="Century Gothic"/>
                  <a:ea typeface="Century Gothic"/>
                  <a:cs typeface="Century Gothic"/>
                  <a:sym typeface="Century Gothic"/>
                </a:rPr>
                <a:t>Same columns as train data except for NumMosquitos and WnvPresent</a:t>
              </a:r>
              <a:endParaRPr sz="1100">
                <a:latin typeface="Century Gothic"/>
                <a:ea typeface="Century Gothic"/>
                <a:cs typeface="Century Gothic"/>
                <a:sym typeface="Century Gothic"/>
              </a:endParaRPr>
            </a:p>
            <a:p>
              <a:pPr indent="-184150" lvl="0" marL="171450" rtl="0" algn="l">
                <a:spcBef>
                  <a:spcPts val="1000"/>
                </a:spcBef>
                <a:spcAft>
                  <a:spcPts val="0"/>
                </a:spcAft>
                <a:buSzPts val="1100"/>
                <a:buFont typeface="Century Gothic"/>
                <a:buChar char="●"/>
              </a:pPr>
              <a:r>
                <a:rPr lang="en" sz="1100">
                  <a:latin typeface="Century Gothic"/>
                  <a:ea typeface="Century Gothic"/>
                  <a:cs typeface="Century Gothic"/>
                  <a:sym typeface="Century Gothic"/>
                </a:rPr>
                <a:t>Samples are also split in the same way</a:t>
              </a:r>
              <a:endParaRPr sz="1100">
                <a:latin typeface="Century Gothic"/>
                <a:ea typeface="Century Gothic"/>
                <a:cs typeface="Century Gothic"/>
                <a:sym typeface="Century Gothic"/>
              </a:endParaRPr>
            </a:p>
            <a:p>
              <a:pPr indent="0" lvl="0" marL="0" rtl="0" algn="l">
                <a:spcBef>
                  <a:spcPts val="1000"/>
                </a:spcBef>
                <a:spcAft>
                  <a:spcPts val="0"/>
                </a:spcAft>
                <a:buNone/>
              </a:pPr>
              <a:r>
                <a:t/>
              </a:r>
              <a:endParaRPr b="1" sz="1100">
                <a:latin typeface="Century Gothic"/>
                <a:ea typeface="Century Gothic"/>
                <a:cs typeface="Century Gothic"/>
                <a:sym typeface="Century Gothic"/>
              </a:endParaRPr>
            </a:p>
            <a:p>
              <a:pPr indent="0" lvl="0" marL="457200" rtl="0" algn="l">
                <a:spcBef>
                  <a:spcPts val="1000"/>
                </a:spcBef>
                <a:spcAft>
                  <a:spcPts val="1000"/>
                </a:spcAft>
                <a:buNone/>
              </a:pPr>
              <a:r>
                <a:t/>
              </a:r>
              <a:endParaRPr sz="1100">
                <a:latin typeface="Century Gothic"/>
                <a:ea typeface="Century Gothic"/>
                <a:cs typeface="Century Gothic"/>
                <a:sym typeface="Century Gothic"/>
              </a:endParaRPr>
            </a:p>
          </p:txBody>
        </p:sp>
      </p:grpSp>
      <p:sp>
        <p:nvSpPr>
          <p:cNvPr id="95" name="Google Shape;95;p16"/>
          <p:cNvSpPr txBox="1"/>
          <p:nvPr/>
        </p:nvSpPr>
        <p:spPr>
          <a:xfrm>
            <a:off x="640500" y="3297125"/>
            <a:ext cx="7863000" cy="1563300"/>
          </a:xfrm>
          <a:prstGeom prst="rect">
            <a:avLst/>
          </a:prstGeom>
          <a:noFill/>
          <a:ln>
            <a:noFill/>
          </a:ln>
        </p:spPr>
        <p:txBody>
          <a:bodyPr anchorCtr="0" anchor="t" bIns="91425" lIns="91425" spcFirstLastPara="1" rIns="91425" wrap="square" tIns="91425">
            <a:noAutofit/>
          </a:bodyPr>
          <a:lstStyle/>
          <a:p>
            <a:pPr indent="-184150" lvl="0" marL="171450" rtl="0" algn="l">
              <a:spcBef>
                <a:spcPts val="300"/>
              </a:spcBef>
              <a:spcAft>
                <a:spcPts val="0"/>
              </a:spcAft>
              <a:buClr>
                <a:srgbClr val="FFFFFF"/>
              </a:buClr>
              <a:buSzPts val="1100"/>
              <a:buFont typeface="Century Gothic"/>
              <a:buChar char="●"/>
            </a:pPr>
            <a:r>
              <a:rPr b="1" lang="en" sz="1100">
                <a:solidFill>
                  <a:schemeClr val="accent5"/>
                </a:solidFill>
                <a:latin typeface="Century Gothic"/>
                <a:ea typeface="Century Gothic"/>
                <a:cs typeface="Century Gothic"/>
                <a:sym typeface="Century Gothic"/>
              </a:rPr>
              <a:t>Streamlining variables:</a:t>
            </a:r>
            <a:r>
              <a:rPr lang="en" sz="1100">
                <a:solidFill>
                  <a:srgbClr val="FFFFFF"/>
                </a:solidFill>
                <a:latin typeface="Century Gothic"/>
                <a:ea typeface="Century Gothic"/>
                <a:cs typeface="Century Gothic"/>
                <a:sym typeface="Century Gothic"/>
              </a:rPr>
              <a:t> </a:t>
            </a:r>
            <a:endParaRPr sz="1100">
              <a:solidFill>
                <a:srgbClr val="FFFFFF"/>
              </a:solidFill>
              <a:latin typeface="Century Gothic"/>
              <a:ea typeface="Century Gothic"/>
              <a:cs typeface="Century Gothic"/>
              <a:sym typeface="Century Gothic"/>
            </a:endParaRPr>
          </a:p>
          <a:p>
            <a:pPr indent="-298450" lvl="1" marL="914400" rtl="0" algn="l">
              <a:spcBef>
                <a:spcPts val="300"/>
              </a:spcBef>
              <a:spcAft>
                <a:spcPts val="0"/>
              </a:spcAft>
              <a:buClr>
                <a:srgbClr val="FFFFFF"/>
              </a:buClr>
              <a:buSzPts val="1100"/>
              <a:buFont typeface="Century Gothic"/>
              <a:buChar char="○"/>
            </a:pPr>
            <a:r>
              <a:rPr b="1" lang="en" sz="1100">
                <a:solidFill>
                  <a:schemeClr val="accent4"/>
                </a:solidFill>
                <a:latin typeface="Century Gothic"/>
                <a:ea typeface="Century Gothic"/>
                <a:cs typeface="Century Gothic"/>
                <a:sym typeface="Century Gothic"/>
              </a:rPr>
              <a:t>Clustering traps</a:t>
            </a:r>
            <a:r>
              <a:rPr lang="en" sz="1100">
                <a:solidFill>
                  <a:srgbClr val="FFFFFF"/>
                </a:solidFill>
                <a:latin typeface="Century Gothic"/>
                <a:ea typeface="Century Gothic"/>
                <a:cs typeface="Century Gothic"/>
                <a:sym typeface="Century Gothic"/>
              </a:rPr>
              <a:t> by latitude and longitude and assigning each trap a cluster ID, dropping other address columns</a:t>
            </a:r>
            <a:endParaRPr sz="1100">
              <a:solidFill>
                <a:srgbClr val="FFFFFF"/>
              </a:solidFill>
              <a:latin typeface="Century Gothic"/>
              <a:ea typeface="Century Gothic"/>
              <a:cs typeface="Century Gothic"/>
              <a:sym typeface="Century Gothic"/>
            </a:endParaRPr>
          </a:p>
          <a:p>
            <a:pPr indent="-184150" lvl="0" marL="171450" rtl="0" algn="l">
              <a:spcBef>
                <a:spcPts val="300"/>
              </a:spcBef>
              <a:spcAft>
                <a:spcPts val="0"/>
              </a:spcAft>
              <a:buClr>
                <a:schemeClr val="accent5"/>
              </a:buClr>
              <a:buSzPts val="1100"/>
              <a:buFont typeface="Century Gothic"/>
              <a:buChar char="●"/>
            </a:pPr>
            <a:r>
              <a:rPr b="1" lang="en" sz="1100">
                <a:solidFill>
                  <a:schemeClr val="accent5"/>
                </a:solidFill>
                <a:latin typeface="Century Gothic"/>
                <a:ea typeface="Century Gothic"/>
                <a:cs typeface="Century Gothic"/>
                <a:sym typeface="Century Gothic"/>
              </a:rPr>
              <a:t>Feature engineering:</a:t>
            </a:r>
            <a:endParaRPr sz="1100">
              <a:solidFill>
                <a:schemeClr val="accent5"/>
              </a:solidFill>
              <a:latin typeface="Century Gothic"/>
              <a:ea typeface="Century Gothic"/>
              <a:cs typeface="Century Gothic"/>
              <a:sym typeface="Century Gothic"/>
            </a:endParaRPr>
          </a:p>
          <a:p>
            <a:pPr indent="-298450" lvl="1" marL="914400" rtl="0" algn="l">
              <a:spcBef>
                <a:spcPts val="300"/>
              </a:spcBef>
              <a:spcAft>
                <a:spcPts val="0"/>
              </a:spcAft>
              <a:buClr>
                <a:schemeClr val="dk1"/>
              </a:buClr>
              <a:buSzPts val="1100"/>
              <a:buFont typeface="Century Gothic"/>
              <a:buChar char="○"/>
            </a:pPr>
            <a:r>
              <a:rPr b="1" i="1" lang="en" sz="1100">
                <a:solidFill>
                  <a:schemeClr val="accent4"/>
                </a:solidFill>
                <a:latin typeface="Century Gothic"/>
                <a:ea typeface="Century Gothic"/>
                <a:cs typeface="Century Gothic"/>
                <a:sym typeface="Century Gothic"/>
              </a:rPr>
              <a:t>Dates</a:t>
            </a:r>
            <a:r>
              <a:rPr i="1" lang="en" sz="1100">
                <a:solidFill>
                  <a:schemeClr val="dk1"/>
                </a:solidFill>
                <a:latin typeface="Century Gothic"/>
                <a:ea typeface="Century Gothic"/>
                <a:cs typeface="Century Gothic"/>
                <a:sym typeface="Century Gothic"/>
              </a:rPr>
              <a:t>:</a:t>
            </a:r>
            <a:r>
              <a:rPr lang="en" sz="1100">
                <a:solidFill>
                  <a:schemeClr val="dk1"/>
                </a:solidFill>
                <a:latin typeface="Century Gothic"/>
                <a:ea typeface="Century Gothic"/>
                <a:cs typeface="Century Gothic"/>
                <a:sym typeface="Century Gothic"/>
              </a:rPr>
              <a:t> Day of year, month, week of year etc.</a:t>
            </a:r>
            <a:endParaRPr sz="1100">
              <a:solidFill>
                <a:schemeClr val="dk1"/>
              </a:solidFill>
              <a:latin typeface="Century Gothic"/>
              <a:ea typeface="Century Gothic"/>
              <a:cs typeface="Century Gothic"/>
              <a:sym typeface="Century Gothic"/>
            </a:endParaRPr>
          </a:p>
          <a:p>
            <a:pPr indent="-298450" lvl="1" marL="914400" rtl="0" algn="l">
              <a:spcBef>
                <a:spcPts val="300"/>
              </a:spcBef>
              <a:spcAft>
                <a:spcPts val="0"/>
              </a:spcAft>
              <a:buClr>
                <a:schemeClr val="dk1"/>
              </a:buClr>
              <a:buSzPts val="1100"/>
              <a:buFont typeface="Century Gothic"/>
              <a:buChar char="○"/>
            </a:pPr>
            <a:r>
              <a:rPr b="1" i="1" lang="en" sz="1100">
                <a:solidFill>
                  <a:schemeClr val="accent4"/>
                </a:solidFill>
                <a:latin typeface="Century Gothic"/>
                <a:ea typeface="Century Gothic"/>
                <a:cs typeface="Century Gothic"/>
                <a:sym typeface="Century Gothic"/>
              </a:rPr>
              <a:t>MultipleBins</a:t>
            </a:r>
            <a:r>
              <a:rPr i="1" lang="en" sz="1100">
                <a:solidFill>
                  <a:schemeClr val="dk1"/>
                </a:solidFill>
                <a:latin typeface="Century Gothic"/>
                <a:ea typeface="Century Gothic"/>
                <a:cs typeface="Century Gothic"/>
                <a:sym typeface="Century Gothic"/>
              </a:rPr>
              <a:t>:</a:t>
            </a:r>
            <a:r>
              <a:rPr lang="en" sz="1100">
                <a:solidFill>
                  <a:schemeClr val="dk1"/>
                </a:solidFill>
                <a:latin typeface="Century Gothic"/>
                <a:ea typeface="Century Gothic"/>
                <a:cs typeface="Century Gothic"/>
                <a:sym typeface="Century Gothic"/>
              </a:rPr>
              <a:t> Track whether the row is part of a larger sample</a:t>
            </a:r>
            <a:endParaRPr sz="1100">
              <a:solidFill>
                <a:schemeClr val="dk1"/>
              </a:solidFill>
              <a:latin typeface="Century Gothic"/>
              <a:ea typeface="Century Gothic"/>
              <a:cs typeface="Century Gothic"/>
              <a:sym typeface="Century Gothic"/>
            </a:endParaRPr>
          </a:p>
          <a:p>
            <a:pPr indent="-298450" lvl="1" marL="914400" rtl="0" algn="l">
              <a:spcBef>
                <a:spcPts val="300"/>
              </a:spcBef>
              <a:spcAft>
                <a:spcPts val="0"/>
              </a:spcAft>
              <a:buClr>
                <a:schemeClr val="dk1"/>
              </a:buClr>
              <a:buSzPts val="1100"/>
              <a:buFont typeface="Century Gothic"/>
              <a:buChar char="○"/>
            </a:pPr>
            <a:r>
              <a:rPr b="1" i="1" lang="en" sz="1100">
                <a:solidFill>
                  <a:schemeClr val="accent4"/>
                </a:solidFill>
                <a:latin typeface="Century Gothic"/>
                <a:ea typeface="Century Gothic"/>
                <a:cs typeface="Century Gothic"/>
                <a:sym typeface="Century Gothic"/>
              </a:rPr>
              <a:t>One-hot encoding</a:t>
            </a:r>
            <a:r>
              <a:rPr i="1" lang="en" sz="1100">
                <a:solidFill>
                  <a:schemeClr val="dk1"/>
                </a:solidFill>
                <a:latin typeface="Century Gothic"/>
                <a:ea typeface="Century Gothic"/>
                <a:cs typeface="Century Gothic"/>
                <a:sym typeface="Century Gothic"/>
              </a:rPr>
              <a:t>: </a:t>
            </a:r>
            <a:r>
              <a:rPr lang="en" sz="1100">
                <a:solidFill>
                  <a:schemeClr val="dk1"/>
                </a:solidFill>
                <a:latin typeface="Century Gothic"/>
                <a:ea typeface="Century Gothic"/>
                <a:cs typeface="Century Gothic"/>
                <a:sym typeface="Century Gothic"/>
              </a:rPr>
              <a:t>For most infectious species and clusters</a:t>
            </a:r>
            <a:endParaRPr sz="1100">
              <a:solidFill>
                <a:schemeClr val="dk1"/>
              </a:solidFill>
              <a:latin typeface="Century Gothic"/>
              <a:ea typeface="Century Gothic"/>
              <a:cs typeface="Century Gothic"/>
              <a:sym typeface="Century Gothic"/>
            </a:endParaRPr>
          </a:p>
          <a:p>
            <a:pPr indent="0" lvl="0" marL="0" rtl="0" algn="l">
              <a:spcBef>
                <a:spcPts val="300"/>
              </a:spcBef>
              <a:spcAft>
                <a:spcPts val="0"/>
              </a:spcAft>
              <a:buNone/>
            </a:pPr>
            <a:r>
              <a:t/>
            </a:r>
            <a:endParaRPr b="1" sz="1100">
              <a:solidFill>
                <a:srgbClr val="FFFFFF"/>
              </a:solidFill>
              <a:latin typeface="Century Gothic"/>
              <a:ea typeface="Century Gothic"/>
              <a:cs typeface="Century Gothic"/>
              <a:sym typeface="Century Gothic"/>
            </a:endParaRPr>
          </a:p>
          <a:p>
            <a:pPr indent="0" lvl="0" marL="457200" rtl="0" algn="l">
              <a:spcBef>
                <a:spcPts val="300"/>
              </a:spcBef>
              <a:spcAft>
                <a:spcPts val="0"/>
              </a:spcAft>
              <a:buNone/>
            </a:pPr>
            <a:r>
              <a:t/>
            </a:r>
            <a:endParaRPr sz="1100">
              <a:solidFill>
                <a:srgbClr val="FFFFFF"/>
              </a:solidFill>
              <a:latin typeface="Century Gothic"/>
              <a:ea typeface="Century Gothic"/>
              <a:cs typeface="Century Gothic"/>
              <a:sym typeface="Century Gothic"/>
            </a:endParaRPr>
          </a:p>
        </p:txBody>
      </p:sp>
      <p:cxnSp>
        <p:nvCxnSpPr>
          <p:cNvPr id="96" name="Google Shape;96;p16"/>
          <p:cNvCxnSpPr/>
          <p:nvPr/>
        </p:nvCxnSpPr>
        <p:spPr>
          <a:xfrm>
            <a:off x="401150" y="3195825"/>
            <a:ext cx="8343600" cy="26700"/>
          </a:xfrm>
          <a:prstGeom prst="straightConnector1">
            <a:avLst/>
          </a:prstGeom>
          <a:noFill/>
          <a:ln cap="flat" cmpd="sng" w="19050">
            <a:solidFill>
              <a:schemeClr val="accent5"/>
            </a:solidFill>
            <a:prstDash val="solid"/>
            <a:round/>
            <a:headEnd len="med" w="med" type="none"/>
            <a:tailEnd len="med" w="med" type="none"/>
          </a:ln>
        </p:spPr>
      </p:cxnSp>
      <p:sp>
        <p:nvSpPr>
          <p:cNvPr id="97" name="Google Shape;97;p16"/>
          <p:cNvSpPr txBox="1"/>
          <p:nvPr/>
        </p:nvSpPr>
        <p:spPr>
          <a:xfrm>
            <a:off x="3910550" y="3030825"/>
            <a:ext cx="1324800" cy="35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chemeClr val="accent5"/>
                </a:solidFill>
                <a:latin typeface="Century Gothic"/>
                <a:ea typeface="Century Gothic"/>
                <a:cs typeface="Century Gothic"/>
                <a:sym typeface="Century Gothic"/>
              </a:rPr>
              <a:t>Processing</a:t>
            </a:r>
            <a:endParaRPr b="1" sz="1600">
              <a:solidFill>
                <a:schemeClr val="accent5"/>
              </a:solidFill>
              <a:latin typeface="Century Gothic"/>
              <a:ea typeface="Century Gothic"/>
              <a:cs typeface="Century Gothic"/>
              <a:sym typeface="Century Gothic"/>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17"/>
          <p:cNvSpPr txBox="1"/>
          <p:nvPr>
            <p:ph type="title"/>
          </p:nvPr>
        </p:nvSpPr>
        <p:spPr>
          <a:xfrm>
            <a:off x="311700" y="251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Train / Test Dataset</a:t>
            </a:r>
            <a:endParaRPr/>
          </a:p>
        </p:txBody>
      </p:sp>
      <p:sp>
        <p:nvSpPr>
          <p:cNvPr id="103" name="Google Shape;103;p17"/>
          <p:cNvSpPr txBox="1"/>
          <p:nvPr>
            <p:ph idx="4294967295" type="title"/>
          </p:nvPr>
        </p:nvSpPr>
        <p:spPr>
          <a:xfrm>
            <a:off x="311700" y="824125"/>
            <a:ext cx="8520600" cy="251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Feature Engineering</a:t>
            </a:r>
            <a:endParaRPr/>
          </a:p>
        </p:txBody>
      </p:sp>
      <p:pic>
        <p:nvPicPr>
          <p:cNvPr id="104" name="Google Shape;104;p17"/>
          <p:cNvPicPr preferRelativeResize="0"/>
          <p:nvPr/>
        </p:nvPicPr>
        <p:blipFill>
          <a:blip r:embed="rId3">
            <a:alphaModFix/>
          </a:blip>
          <a:stretch>
            <a:fillRect/>
          </a:stretch>
        </p:blipFill>
        <p:spPr>
          <a:xfrm>
            <a:off x="5187400" y="824124"/>
            <a:ext cx="3597700" cy="3584600"/>
          </a:xfrm>
          <a:prstGeom prst="rect">
            <a:avLst/>
          </a:prstGeom>
          <a:noFill/>
          <a:ln>
            <a:noFill/>
          </a:ln>
        </p:spPr>
      </p:pic>
      <p:pic>
        <p:nvPicPr>
          <p:cNvPr id="105" name="Google Shape;105;p17"/>
          <p:cNvPicPr preferRelativeResize="0"/>
          <p:nvPr/>
        </p:nvPicPr>
        <p:blipFill>
          <a:blip r:embed="rId4">
            <a:alphaModFix/>
          </a:blip>
          <a:stretch>
            <a:fillRect/>
          </a:stretch>
        </p:blipFill>
        <p:spPr>
          <a:xfrm>
            <a:off x="618400" y="1151425"/>
            <a:ext cx="4171176" cy="2008864"/>
          </a:xfrm>
          <a:prstGeom prst="rect">
            <a:avLst/>
          </a:prstGeom>
          <a:noFill/>
          <a:ln>
            <a:noFill/>
          </a:ln>
        </p:spPr>
      </p:pic>
      <p:pic>
        <p:nvPicPr>
          <p:cNvPr id="106" name="Google Shape;106;p17"/>
          <p:cNvPicPr preferRelativeResize="0"/>
          <p:nvPr/>
        </p:nvPicPr>
        <p:blipFill>
          <a:blip r:embed="rId5">
            <a:alphaModFix/>
          </a:blip>
          <a:stretch>
            <a:fillRect/>
          </a:stretch>
        </p:blipFill>
        <p:spPr>
          <a:xfrm>
            <a:off x="824825" y="3312689"/>
            <a:ext cx="3276600" cy="1143000"/>
          </a:xfrm>
          <a:prstGeom prst="rect">
            <a:avLst/>
          </a:prstGeom>
          <a:noFill/>
          <a:ln>
            <a:noFill/>
          </a:ln>
        </p:spPr>
      </p:pic>
      <p:sp>
        <p:nvSpPr>
          <p:cNvPr id="107" name="Google Shape;107;p17"/>
          <p:cNvSpPr/>
          <p:nvPr/>
        </p:nvSpPr>
        <p:spPr>
          <a:xfrm>
            <a:off x="637775" y="4508500"/>
            <a:ext cx="3650700" cy="328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Century Gothic"/>
                <a:ea typeface="Century Gothic"/>
                <a:cs typeface="Century Gothic"/>
                <a:sym typeface="Century Gothic"/>
              </a:rPr>
              <a:t>One-hot encoding of </a:t>
            </a:r>
            <a:r>
              <a:rPr b="1" lang="en" sz="1200">
                <a:solidFill>
                  <a:srgbClr val="FFD966"/>
                </a:solidFill>
                <a:latin typeface="Century Gothic"/>
                <a:ea typeface="Century Gothic"/>
                <a:cs typeface="Century Gothic"/>
                <a:sym typeface="Century Gothic"/>
              </a:rPr>
              <a:t>species</a:t>
            </a:r>
            <a:endParaRPr sz="1300">
              <a:solidFill>
                <a:srgbClr val="FFFFFF"/>
              </a:solidFill>
              <a:latin typeface="Century Gothic"/>
              <a:ea typeface="Century Gothic"/>
              <a:cs typeface="Century Gothic"/>
              <a:sym typeface="Century Gothic"/>
            </a:endParaRPr>
          </a:p>
        </p:txBody>
      </p:sp>
      <p:sp>
        <p:nvSpPr>
          <p:cNvPr id="108" name="Google Shape;108;p17"/>
          <p:cNvSpPr/>
          <p:nvPr/>
        </p:nvSpPr>
        <p:spPr>
          <a:xfrm>
            <a:off x="5160900" y="4508500"/>
            <a:ext cx="3650700" cy="328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Century Gothic"/>
                <a:ea typeface="Century Gothic"/>
                <a:cs typeface="Century Gothic"/>
                <a:sym typeface="Century Gothic"/>
              </a:rPr>
              <a:t>Clustering traps by</a:t>
            </a:r>
            <a:r>
              <a:rPr b="1" lang="en" sz="1200">
                <a:solidFill>
                  <a:srgbClr val="FFD966"/>
                </a:solidFill>
                <a:latin typeface="Century Gothic"/>
                <a:ea typeface="Century Gothic"/>
                <a:cs typeface="Century Gothic"/>
                <a:sym typeface="Century Gothic"/>
              </a:rPr>
              <a:t> latitude and longitude </a:t>
            </a:r>
            <a:endParaRPr b="1" sz="1200">
              <a:solidFill>
                <a:srgbClr val="FFD966"/>
              </a:solidFill>
              <a:latin typeface="Century Gothic"/>
              <a:ea typeface="Century Gothic"/>
              <a:cs typeface="Century Gothic"/>
              <a:sym typeface="Century Gothic"/>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18"/>
          <p:cNvSpPr txBox="1"/>
          <p:nvPr>
            <p:ph type="title"/>
          </p:nvPr>
        </p:nvSpPr>
        <p:spPr>
          <a:xfrm>
            <a:off x="311700" y="251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Weather Dataset</a:t>
            </a:r>
            <a:endParaRPr/>
          </a:p>
        </p:txBody>
      </p:sp>
      <p:sp>
        <p:nvSpPr>
          <p:cNvPr id="114" name="Google Shape;114;p18"/>
          <p:cNvSpPr txBox="1"/>
          <p:nvPr>
            <p:ph idx="4294967295" type="title"/>
          </p:nvPr>
        </p:nvSpPr>
        <p:spPr>
          <a:xfrm>
            <a:off x="311700" y="824125"/>
            <a:ext cx="8520600" cy="251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Overview and Processing</a:t>
            </a:r>
            <a:endParaRPr/>
          </a:p>
        </p:txBody>
      </p:sp>
      <p:sp>
        <p:nvSpPr>
          <p:cNvPr id="115" name="Google Shape;115;p18"/>
          <p:cNvSpPr/>
          <p:nvPr/>
        </p:nvSpPr>
        <p:spPr>
          <a:xfrm>
            <a:off x="768554" y="1670650"/>
            <a:ext cx="2760300" cy="251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chemeClr val="accent5"/>
                </a:solidFill>
                <a:latin typeface="Century Gothic"/>
                <a:ea typeface="Century Gothic"/>
                <a:cs typeface="Century Gothic"/>
                <a:sym typeface="Century Gothic"/>
              </a:rPr>
              <a:t>Weather Data from NOAA</a:t>
            </a:r>
            <a:endParaRPr b="1" sz="1600">
              <a:solidFill>
                <a:schemeClr val="accent5"/>
              </a:solidFill>
              <a:latin typeface="Century Gothic"/>
              <a:ea typeface="Century Gothic"/>
              <a:cs typeface="Century Gothic"/>
              <a:sym typeface="Century Gothic"/>
            </a:endParaRPr>
          </a:p>
        </p:txBody>
      </p:sp>
      <p:sp>
        <p:nvSpPr>
          <p:cNvPr id="116" name="Google Shape;116;p18"/>
          <p:cNvSpPr txBox="1"/>
          <p:nvPr/>
        </p:nvSpPr>
        <p:spPr>
          <a:xfrm>
            <a:off x="768549" y="2034450"/>
            <a:ext cx="2929800" cy="1257900"/>
          </a:xfrm>
          <a:prstGeom prst="rect">
            <a:avLst/>
          </a:prstGeom>
          <a:noFill/>
          <a:ln>
            <a:noFill/>
          </a:ln>
        </p:spPr>
        <p:txBody>
          <a:bodyPr anchorCtr="0" anchor="t" bIns="91425" lIns="91425" spcFirstLastPara="1" rIns="91425" wrap="square" tIns="91425">
            <a:noAutofit/>
          </a:bodyPr>
          <a:lstStyle/>
          <a:p>
            <a:pPr indent="-184150" lvl="0" marL="171450" rtl="0" algn="l">
              <a:spcBef>
                <a:spcPts val="0"/>
              </a:spcBef>
              <a:spcAft>
                <a:spcPts val="0"/>
              </a:spcAft>
              <a:buClr>
                <a:srgbClr val="FFFFFF"/>
              </a:buClr>
              <a:buSzPts val="1100"/>
              <a:buFont typeface="Century Gothic"/>
              <a:buChar char="●"/>
            </a:pPr>
            <a:r>
              <a:rPr b="1" lang="en" sz="1100">
                <a:solidFill>
                  <a:srgbClr val="FFFFFF"/>
                </a:solidFill>
                <a:latin typeface="Century Gothic"/>
                <a:ea typeface="Century Gothic"/>
                <a:cs typeface="Century Gothic"/>
                <a:sym typeface="Century Gothic"/>
              </a:rPr>
              <a:t>22</a:t>
            </a:r>
            <a:r>
              <a:rPr b="1" lang="en" sz="1100">
                <a:solidFill>
                  <a:srgbClr val="FFFFFF"/>
                </a:solidFill>
                <a:latin typeface="Century Gothic"/>
                <a:ea typeface="Century Gothic"/>
                <a:cs typeface="Century Gothic"/>
                <a:sym typeface="Century Gothic"/>
              </a:rPr>
              <a:t> </a:t>
            </a:r>
            <a:r>
              <a:rPr lang="en" sz="1100">
                <a:solidFill>
                  <a:srgbClr val="FFFFFF"/>
                </a:solidFill>
                <a:latin typeface="Century Gothic"/>
                <a:ea typeface="Century Gothic"/>
                <a:cs typeface="Century Gothic"/>
                <a:sym typeface="Century Gothic"/>
              </a:rPr>
              <a:t>columns</a:t>
            </a:r>
            <a:r>
              <a:rPr b="1" lang="en" sz="1100">
                <a:solidFill>
                  <a:srgbClr val="FFFFFF"/>
                </a:solidFill>
                <a:latin typeface="Century Gothic"/>
                <a:ea typeface="Century Gothic"/>
                <a:cs typeface="Century Gothic"/>
                <a:sym typeface="Century Gothic"/>
              </a:rPr>
              <a:t>, 2,944 </a:t>
            </a:r>
            <a:r>
              <a:rPr lang="en" sz="1100">
                <a:solidFill>
                  <a:srgbClr val="FFFFFF"/>
                </a:solidFill>
                <a:latin typeface="Century Gothic"/>
                <a:ea typeface="Century Gothic"/>
                <a:cs typeface="Century Gothic"/>
                <a:sym typeface="Century Gothic"/>
              </a:rPr>
              <a:t>entries</a:t>
            </a:r>
            <a:endParaRPr sz="1100">
              <a:solidFill>
                <a:srgbClr val="FFFFFF"/>
              </a:solidFill>
              <a:latin typeface="Century Gothic"/>
              <a:ea typeface="Century Gothic"/>
              <a:cs typeface="Century Gothic"/>
              <a:sym typeface="Century Gothic"/>
            </a:endParaRPr>
          </a:p>
          <a:p>
            <a:pPr indent="-184150" lvl="0" marL="171450" rtl="0" algn="l">
              <a:spcBef>
                <a:spcPts val="1000"/>
              </a:spcBef>
              <a:spcAft>
                <a:spcPts val="0"/>
              </a:spcAft>
              <a:buClr>
                <a:srgbClr val="FFFFFF"/>
              </a:buClr>
              <a:buSzPts val="1100"/>
              <a:buFont typeface="Century Gothic"/>
              <a:buChar char="●"/>
            </a:pPr>
            <a:r>
              <a:rPr lang="en" sz="1100">
                <a:solidFill>
                  <a:srgbClr val="FFFFFF"/>
                </a:solidFill>
                <a:latin typeface="Century Gothic"/>
                <a:ea typeface="Century Gothic"/>
                <a:cs typeface="Century Gothic"/>
                <a:sym typeface="Century Gothic"/>
              </a:rPr>
              <a:t>Daily weather metrics from </a:t>
            </a:r>
            <a:r>
              <a:rPr b="1" lang="en" sz="1100">
                <a:solidFill>
                  <a:schemeClr val="dk1"/>
                </a:solidFill>
                <a:latin typeface="Century Gothic"/>
                <a:ea typeface="Century Gothic"/>
                <a:cs typeface="Century Gothic"/>
                <a:sym typeface="Century Gothic"/>
              </a:rPr>
              <a:t>2 </a:t>
            </a:r>
            <a:r>
              <a:rPr lang="en" sz="1100">
                <a:solidFill>
                  <a:schemeClr val="dk1"/>
                </a:solidFill>
                <a:latin typeface="Century Gothic"/>
                <a:ea typeface="Century Gothic"/>
                <a:cs typeface="Century Gothic"/>
                <a:sym typeface="Century Gothic"/>
              </a:rPr>
              <a:t>weather stations in </a:t>
            </a:r>
            <a:r>
              <a:rPr b="1" lang="en" sz="1100">
                <a:solidFill>
                  <a:srgbClr val="FFFFFF"/>
                </a:solidFill>
                <a:latin typeface="Century Gothic"/>
                <a:ea typeface="Century Gothic"/>
                <a:cs typeface="Century Gothic"/>
                <a:sym typeface="Century Gothic"/>
              </a:rPr>
              <a:t>May to October</a:t>
            </a:r>
            <a:r>
              <a:rPr lang="en" sz="1100">
                <a:solidFill>
                  <a:srgbClr val="FFFFFF"/>
                </a:solidFill>
                <a:latin typeface="Century Gothic"/>
                <a:ea typeface="Century Gothic"/>
                <a:cs typeface="Century Gothic"/>
                <a:sym typeface="Century Gothic"/>
              </a:rPr>
              <a:t> from 2007 to 2014</a:t>
            </a:r>
            <a:endParaRPr sz="1100">
              <a:solidFill>
                <a:srgbClr val="FFFFFF"/>
              </a:solidFill>
              <a:latin typeface="Century Gothic"/>
              <a:ea typeface="Century Gothic"/>
              <a:cs typeface="Century Gothic"/>
              <a:sym typeface="Century Gothic"/>
            </a:endParaRPr>
          </a:p>
          <a:p>
            <a:pPr indent="-184150" lvl="0" marL="171450" rtl="0" algn="l">
              <a:spcBef>
                <a:spcPts val="1000"/>
              </a:spcBef>
              <a:spcAft>
                <a:spcPts val="0"/>
              </a:spcAft>
              <a:buClr>
                <a:srgbClr val="FFFFFF"/>
              </a:buClr>
              <a:buSzPts val="1100"/>
              <a:buFont typeface="Century Gothic"/>
              <a:buChar char="●"/>
            </a:pPr>
            <a:r>
              <a:rPr lang="en" sz="1100">
                <a:solidFill>
                  <a:srgbClr val="FFFFFF"/>
                </a:solidFill>
                <a:latin typeface="Century Gothic"/>
                <a:ea typeface="Century Gothic"/>
                <a:cs typeface="Century Gothic"/>
                <a:sym typeface="Century Gothic"/>
              </a:rPr>
              <a:t>Includes date, station, temperature, sunrise and sunset time, weather conditions</a:t>
            </a:r>
            <a:endParaRPr sz="1100">
              <a:solidFill>
                <a:srgbClr val="FFFFFF"/>
              </a:solidFill>
              <a:latin typeface="Century Gothic"/>
              <a:ea typeface="Century Gothic"/>
              <a:cs typeface="Century Gothic"/>
              <a:sym typeface="Century Gothic"/>
            </a:endParaRPr>
          </a:p>
          <a:p>
            <a:pPr indent="0" lvl="0" marL="0" rtl="0" algn="l">
              <a:spcBef>
                <a:spcPts val="1000"/>
              </a:spcBef>
              <a:spcAft>
                <a:spcPts val="0"/>
              </a:spcAft>
              <a:buNone/>
            </a:pPr>
            <a:r>
              <a:t/>
            </a:r>
            <a:endParaRPr b="1" sz="1100">
              <a:solidFill>
                <a:srgbClr val="FFFFFF"/>
              </a:solidFill>
              <a:latin typeface="Century Gothic"/>
              <a:ea typeface="Century Gothic"/>
              <a:cs typeface="Century Gothic"/>
              <a:sym typeface="Century Gothic"/>
            </a:endParaRPr>
          </a:p>
          <a:p>
            <a:pPr indent="0" lvl="0" marL="457200" rtl="0" algn="l">
              <a:spcBef>
                <a:spcPts val="1000"/>
              </a:spcBef>
              <a:spcAft>
                <a:spcPts val="1000"/>
              </a:spcAft>
              <a:buNone/>
            </a:pPr>
            <a:r>
              <a:t/>
            </a:r>
            <a:endParaRPr sz="1100">
              <a:solidFill>
                <a:srgbClr val="FFFFFF"/>
              </a:solidFill>
              <a:latin typeface="Century Gothic"/>
              <a:ea typeface="Century Gothic"/>
              <a:cs typeface="Century Gothic"/>
              <a:sym typeface="Century Gothic"/>
            </a:endParaRPr>
          </a:p>
        </p:txBody>
      </p:sp>
      <p:sp>
        <p:nvSpPr>
          <p:cNvPr id="117" name="Google Shape;117;p18"/>
          <p:cNvSpPr/>
          <p:nvPr/>
        </p:nvSpPr>
        <p:spPr>
          <a:xfrm>
            <a:off x="4139025" y="2091800"/>
            <a:ext cx="848100" cy="389400"/>
          </a:xfrm>
          <a:prstGeom prst="rightArrow">
            <a:avLst>
              <a:gd fmla="val 50000" name="adj1"/>
              <a:gd fmla="val 50000" name="adj2"/>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Century Gothic"/>
              <a:ea typeface="Century Gothic"/>
              <a:cs typeface="Century Gothic"/>
              <a:sym typeface="Century Gothic"/>
            </a:endParaRPr>
          </a:p>
        </p:txBody>
      </p:sp>
      <p:sp>
        <p:nvSpPr>
          <p:cNvPr id="118" name="Google Shape;118;p18"/>
          <p:cNvSpPr txBox="1"/>
          <p:nvPr/>
        </p:nvSpPr>
        <p:spPr>
          <a:xfrm>
            <a:off x="5371525" y="1921750"/>
            <a:ext cx="2929800" cy="1839300"/>
          </a:xfrm>
          <a:prstGeom prst="rect">
            <a:avLst/>
          </a:prstGeom>
          <a:noFill/>
          <a:ln>
            <a:noFill/>
          </a:ln>
        </p:spPr>
        <p:txBody>
          <a:bodyPr anchorCtr="0" anchor="t" bIns="91425" lIns="91425" spcFirstLastPara="1" rIns="91425" wrap="square" tIns="91425">
            <a:noAutofit/>
          </a:bodyPr>
          <a:lstStyle/>
          <a:p>
            <a:pPr indent="-184150" lvl="0" marL="171450" rtl="0" algn="l">
              <a:spcBef>
                <a:spcPts val="0"/>
              </a:spcBef>
              <a:spcAft>
                <a:spcPts val="0"/>
              </a:spcAft>
              <a:buClr>
                <a:srgbClr val="FFFFFF"/>
              </a:buClr>
              <a:buSzPts val="1100"/>
              <a:buFont typeface="Century Gothic"/>
              <a:buChar char="●"/>
            </a:pPr>
            <a:r>
              <a:rPr b="1" lang="en" sz="1100">
                <a:solidFill>
                  <a:srgbClr val="FFFFFF"/>
                </a:solidFill>
                <a:latin typeface="Century Gothic"/>
                <a:ea typeface="Century Gothic"/>
                <a:cs typeface="Century Gothic"/>
                <a:sym typeface="Century Gothic"/>
              </a:rPr>
              <a:t>Data cleaning:</a:t>
            </a:r>
            <a:r>
              <a:rPr b="1" lang="en" sz="1100">
                <a:solidFill>
                  <a:srgbClr val="FFFFFF"/>
                </a:solidFill>
                <a:latin typeface="Century Gothic"/>
                <a:ea typeface="Century Gothic"/>
                <a:cs typeface="Century Gothic"/>
                <a:sym typeface="Century Gothic"/>
              </a:rPr>
              <a:t> </a:t>
            </a:r>
            <a:r>
              <a:rPr lang="en" sz="1100">
                <a:solidFill>
                  <a:srgbClr val="FFFFFF"/>
                </a:solidFill>
                <a:latin typeface="Century Gothic"/>
                <a:ea typeface="Century Gothic"/>
                <a:cs typeface="Century Gothic"/>
                <a:sym typeface="Century Gothic"/>
              </a:rPr>
              <a:t>Imputation of null values by monthly averages, </a:t>
            </a:r>
            <a:endParaRPr sz="1100">
              <a:solidFill>
                <a:srgbClr val="FFFFFF"/>
              </a:solidFill>
              <a:latin typeface="Century Gothic"/>
              <a:ea typeface="Century Gothic"/>
              <a:cs typeface="Century Gothic"/>
              <a:sym typeface="Century Gothic"/>
            </a:endParaRPr>
          </a:p>
          <a:p>
            <a:pPr indent="-184150" lvl="0" marL="171450" rtl="0" algn="l">
              <a:spcBef>
                <a:spcPts val="1000"/>
              </a:spcBef>
              <a:spcAft>
                <a:spcPts val="0"/>
              </a:spcAft>
              <a:buClr>
                <a:srgbClr val="FFFFFF"/>
              </a:buClr>
              <a:buSzPts val="1100"/>
              <a:buFont typeface="Century Gothic"/>
              <a:buChar char="●"/>
            </a:pPr>
            <a:r>
              <a:rPr b="1" lang="en" sz="1100">
                <a:solidFill>
                  <a:schemeClr val="dk1"/>
                </a:solidFill>
                <a:latin typeface="Century Gothic"/>
                <a:ea typeface="Century Gothic"/>
                <a:cs typeface="Century Gothic"/>
                <a:sym typeface="Century Gothic"/>
              </a:rPr>
              <a:t>Feature engineering:</a:t>
            </a:r>
            <a:endParaRPr sz="1100">
              <a:solidFill>
                <a:schemeClr val="dk1"/>
              </a:solidFill>
              <a:latin typeface="Century Gothic"/>
              <a:ea typeface="Century Gothic"/>
              <a:cs typeface="Century Gothic"/>
              <a:sym typeface="Century Gothic"/>
            </a:endParaRPr>
          </a:p>
          <a:p>
            <a:pPr indent="-298450" lvl="1" marL="514350" rtl="0" algn="l">
              <a:spcBef>
                <a:spcPts val="1000"/>
              </a:spcBef>
              <a:spcAft>
                <a:spcPts val="0"/>
              </a:spcAft>
              <a:buClr>
                <a:schemeClr val="dk1"/>
              </a:buClr>
              <a:buSzPts val="1100"/>
              <a:buFont typeface="Century Gothic"/>
              <a:buChar char="○"/>
            </a:pPr>
            <a:r>
              <a:rPr lang="en" sz="1100">
                <a:solidFill>
                  <a:schemeClr val="dk1"/>
                </a:solidFill>
                <a:latin typeface="Century Gothic"/>
                <a:ea typeface="Century Gothic"/>
                <a:cs typeface="Century Gothic"/>
                <a:sym typeface="Century Gothic"/>
              </a:rPr>
              <a:t>Relative humidity based on dewpoint and avgtemp</a:t>
            </a:r>
            <a:endParaRPr sz="1100">
              <a:solidFill>
                <a:schemeClr val="dk1"/>
              </a:solidFill>
              <a:latin typeface="Century Gothic"/>
              <a:ea typeface="Century Gothic"/>
              <a:cs typeface="Century Gothic"/>
              <a:sym typeface="Century Gothic"/>
            </a:endParaRPr>
          </a:p>
          <a:p>
            <a:pPr indent="-298450" lvl="1" marL="514350" rtl="0" algn="l">
              <a:spcBef>
                <a:spcPts val="1000"/>
              </a:spcBef>
              <a:spcAft>
                <a:spcPts val="0"/>
              </a:spcAft>
              <a:buClr>
                <a:schemeClr val="dk1"/>
              </a:buClr>
              <a:buSzPts val="1100"/>
              <a:buFont typeface="Century Gothic"/>
              <a:buChar char="○"/>
            </a:pPr>
            <a:r>
              <a:rPr lang="en" sz="1100">
                <a:solidFill>
                  <a:schemeClr val="dk1"/>
                </a:solidFill>
                <a:latin typeface="Century Gothic"/>
                <a:ea typeface="Century Gothic"/>
                <a:cs typeface="Century Gothic"/>
                <a:sym typeface="Century Gothic"/>
              </a:rPr>
              <a:t>Daylight hours based on sunrise and sunset times</a:t>
            </a:r>
            <a:endParaRPr sz="1100">
              <a:solidFill>
                <a:schemeClr val="dk1"/>
              </a:solidFill>
              <a:latin typeface="Century Gothic"/>
              <a:ea typeface="Century Gothic"/>
              <a:cs typeface="Century Gothic"/>
              <a:sym typeface="Century Gothic"/>
            </a:endParaRPr>
          </a:p>
          <a:p>
            <a:pPr indent="0" lvl="0" marL="0" rtl="0" algn="l">
              <a:spcBef>
                <a:spcPts val="1000"/>
              </a:spcBef>
              <a:spcAft>
                <a:spcPts val="0"/>
              </a:spcAft>
              <a:buNone/>
            </a:pPr>
            <a:r>
              <a:t/>
            </a:r>
            <a:endParaRPr b="1" sz="1100">
              <a:solidFill>
                <a:srgbClr val="FFFFFF"/>
              </a:solidFill>
              <a:latin typeface="Century Gothic"/>
              <a:ea typeface="Century Gothic"/>
              <a:cs typeface="Century Gothic"/>
              <a:sym typeface="Century Gothic"/>
            </a:endParaRPr>
          </a:p>
          <a:p>
            <a:pPr indent="0" lvl="0" marL="457200" rtl="0" algn="l">
              <a:spcBef>
                <a:spcPts val="1000"/>
              </a:spcBef>
              <a:spcAft>
                <a:spcPts val="1000"/>
              </a:spcAft>
              <a:buNone/>
            </a:pPr>
            <a:r>
              <a:t/>
            </a:r>
            <a:endParaRPr sz="1100">
              <a:solidFill>
                <a:srgbClr val="FFFFFF"/>
              </a:solidFill>
              <a:latin typeface="Century Gothic"/>
              <a:ea typeface="Century Gothic"/>
              <a:cs typeface="Century Gothic"/>
              <a:sym typeface="Century Gothic"/>
            </a:endParaRPr>
          </a:p>
        </p:txBody>
      </p:sp>
      <p:sp>
        <p:nvSpPr>
          <p:cNvPr id="119" name="Google Shape;119;p18"/>
          <p:cNvSpPr/>
          <p:nvPr/>
        </p:nvSpPr>
        <p:spPr>
          <a:xfrm>
            <a:off x="5456279" y="1670650"/>
            <a:ext cx="2760300" cy="251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chemeClr val="accent5"/>
                </a:solidFill>
                <a:latin typeface="Century Gothic"/>
                <a:ea typeface="Century Gothic"/>
                <a:cs typeface="Century Gothic"/>
                <a:sym typeface="Century Gothic"/>
              </a:rPr>
              <a:t>Data Processing</a:t>
            </a:r>
            <a:endParaRPr b="1" sz="1600">
              <a:solidFill>
                <a:schemeClr val="accent5"/>
              </a:solidFill>
              <a:latin typeface="Century Gothic"/>
              <a:ea typeface="Century Gothic"/>
              <a:cs typeface="Century Gothic"/>
              <a:sym typeface="Century Gothic"/>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19"/>
          <p:cNvSpPr txBox="1"/>
          <p:nvPr>
            <p:ph type="title"/>
          </p:nvPr>
        </p:nvSpPr>
        <p:spPr>
          <a:xfrm>
            <a:off x="311700" y="251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Spray Dataset</a:t>
            </a:r>
            <a:endParaRPr/>
          </a:p>
        </p:txBody>
      </p:sp>
      <p:sp>
        <p:nvSpPr>
          <p:cNvPr id="125" name="Google Shape;125;p19"/>
          <p:cNvSpPr txBox="1"/>
          <p:nvPr>
            <p:ph idx="4294967295" type="title"/>
          </p:nvPr>
        </p:nvSpPr>
        <p:spPr>
          <a:xfrm>
            <a:off x="311700" y="824125"/>
            <a:ext cx="8520600" cy="251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Minor cleaning for the Spray dataset</a:t>
            </a:r>
            <a:endParaRPr/>
          </a:p>
        </p:txBody>
      </p:sp>
      <p:pic>
        <p:nvPicPr>
          <p:cNvPr id="126" name="Google Shape;126;p19"/>
          <p:cNvPicPr preferRelativeResize="0"/>
          <p:nvPr/>
        </p:nvPicPr>
        <p:blipFill>
          <a:blip r:embed="rId3">
            <a:alphaModFix/>
          </a:blip>
          <a:stretch>
            <a:fillRect/>
          </a:stretch>
        </p:blipFill>
        <p:spPr>
          <a:xfrm>
            <a:off x="4751500" y="368525"/>
            <a:ext cx="3556499" cy="4617675"/>
          </a:xfrm>
          <a:prstGeom prst="rect">
            <a:avLst/>
          </a:prstGeom>
          <a:noFill/>
          <a:ln>
            <a:noFill/>
          </a:ln>
        </p:spPr>
      </p:pic>
      <p:pic>
        <p:nvPicPr>
          <p:cNvPr id="127" name="Google Shape;127;p19"/>
          <p:cNvPicPr preferRelativeResize="0"/>
          <p:nvPr/>
        </p:nvPicPr>
        <p:blipFill>
          <a:blip r:embed="rId4">
            <a:alphaModFix/>
          </a:blip>
          <a:stretch>
            <a:fillRect/>
          </a:stretch>
        </p:blipFill>
        <p:spPr>
          <a:xfrm>
            <a:off x="474238" y="1829925"/>
            <a:ext cx="3652650" cy="1037075"/>
          </a:xfrm>
          <a:prstGeom prst="rect">
            <a:avLst/>
          </a:prstGeom>
          <a:noFill/>
          <a:ln>
            <a:noFill/>
          </a:ln>
        </p:spPr>
      </p:pic>
      <p:sp>
        <p:nvSpPr>
          <p:cNvPr id="128" name="Google Shape;128;p19"/>
          <p:cNvSpPr/>
          <p:nvPr/>
        </p:nvSpPr>
        <p:spPr>
          <a:xfrm>
            <a:off x="475225" y="1495400"/>
            <a:ext cx="3650700" cy="251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300">
                <a:solidFill>
                  <a:schemeClr val="accent5"/>
                </a:solidFill>
                <a:latin typeface="Century Gothic"/>
                <a:ea typeface="Century Gothic"/>
                <a:cs typeface="Century Gothic"/>
                <a:sym typeface="Century Gothic"/>
              </a:rPr>
              <a:t>Dropped Duplicates</a:t>
            </a:r>
            <a:r>
              <a:rPr lang="en" sz="1300">
                <a:solidFill>
                  <a:srgbClr val="FFFFFF"/>
                </a:solidFill>
                <a:latin typeface="Century Gothic"/>
                <a:ea typeface="Century Gothic"/>
                <a:cs typeface="Century Gothic"/>
                <a:sym typeface="Century Gothic"/>
              </a:rPr>
              <a:t> for Spray Data</a:t>
            </a:r>
            <a:endParaRPr sz="1300">
              <a:solidFill>
                <a:srgbClr val="FFFFFF"/>
              </a:solidFill>
              <a:latin typeface="Century Gothic"/>
              <a:ea typeface="Century Gothic"/>
              <a:cs typeface="Century Gothic"/>
              <a:sym typeface="Century Gothic"/>
            </a:endParaRPr>
          </a:p>
        </p:txBody>
      </p:sp>
      <p:sp>
        <p:nvSpPr>
          <p:cNvPr id="129" name="Google Shape;129;p19"/>
          <p:cNvSpPr/>
          <p:nvPr/>
        </p:nvSpPr>
        <p:spPr>
          <a:xfrm>
            <a:off x="4990525" y="525825"/>
            <a:ext cx="392100" cy="430200"/>
          </a:xfrm>
          <a:prstGeom prst="ellipse">
            <a:avLst/>
          </a:prstGeom>
          <a:noFill/>
          <a:ln cap="flat" cmpd="sng" w="19050">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19"/>
          <p:cNvSpPr/>
          <p:nvPr/>
        </p:nvSpPr>
        <p:spPr>
          <a:xfrm>
            <a:off x="475225" y="3946775"/>
            <a:ext cx="3884400" cy="251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chemeClr val="accent5"/>
                </a:solidFill>
                <a:latin typeface="Century Gothic"/>
                <a:ea typeface="Century Gothic"/>
                <a:cs typeface="Century Gothic"/>
                <a:sym typeface="Century Gothic"/>
              </a:rPr>
              <a:t>Removed anomaly data point </a:t>
            </a:r>
            <a:r>
              <a:rPr lang="en" sz="1300">
                <a:solidFill>
                  <a:srgbClr val="FFFFFF"/>
                </a:solidFill>
                <a:latin typeface="Century Gothic"/>
                <a:ea typeface="Century Gothic"/>
                <a:cs typeface="Century Gothic"/>
                <a:sym typeface="Century Gothic"/>
              </a:rPr>
              <a:t>in Spray Data</a:t>
            </a:r>
            <a:endParaRPr sz="1300">
              <a:solidFill>
                <a:srgbClr val="FFFFFF"/>
              </a:solidFill>
              <a:latin typeface="Century Gothic"/>
              <a:ea typeface="Century Gothic"/>
              <a:cs typeface="Century Gothic"/>
              <a:sym typeface="Century Gothic"/>
            </a:endParaRPr>
          </a:p>
        </p:txBody>
      </p:sp>
      <p:cxnSp>
        <p:nvCxnSpPr>
          <p:cNvPr id="131" name="Google Shape;131;p19"/>
          <p:cNvCxnSpPr>
            <a:stCxn id="129" idx="2"/>
            <a:endCxn id="130" idx="3"/>
          </p:cNvCxnSpPr>
          <p:nvPr/>
        </p:nvCxnSpPr>
        <p:spPr>
          <a:xfrm flipH="1">
            <a:off x="4359625" y="740925"/>
            <a:ext cx="630900" cy="3331500"/>
          </a:xfrm>
          <a:prstGeom prst="bentConnector3">
            <a:avLst>
              <a:gd fmla="val 72737" name="adj1"/>
            </a:avLst>
          </a:prstGeom>
          <a:noFill/>
          <a:ln cap="flat" cmpd="sng" w="19050">
            <a:solidFill>
              <a:srgbClr val="980000"/>
            </a:solidFill>
            <a:prstDash val="solid"/>
            <a:round/>
            <a:headEnd len="med" w="med" type="diamond"/>
            <a:tailEnd len="med" w="med" type="diamond"/>
          </a:ln>
        </p:spPr>
      </p:cxn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20"/>
          <p:cNvSpPr txBox="1"/>
          <p:nvPr>
            <p:ph type="title"/>
          </p:nvPr>
        </p:nvSpPr>
        <p:spPr>
          <a:xfrm>
            <a:off x="490250" y="526350"/>
            <a:ext cx="62271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a:t>Part II</a:t>
            </a:r>
            <a:endParaRPr b="1"/>
          </a:p>
          <a:p>
            <a:pPr indent="0" lvl="0" marL="0" rtl="0" algn="l">
              <a:spcBef>
                <a:spcPts val="0"/>
              </a:spcBef>
              <a:spcAft>
                <a:spcPts val="0"/>
              </a:spcAft>
              <a:buNone/>
            </a:pPr>
            <a:r>
              <a:rPr lang="en" sz="4500"/>
              <a:t>Exploration of Data</a:t>
            </a:r>
            <a:endParaRPr sz="45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21"/>
          <p:cNvSpPr txBox="1"/>
          <p:nvPr>
            <p:ph type="title"/>
          </p:nvPr>
        </p:nvSpPr>
        <p:spPr>
          <a:xfrm>
            <a:off x="311700" y="251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Collected Mosquito Data: Key Findings</a:t>
            </a:r>
            <a:endParaRPr/>
          </a:p>
        </p:txBody>
      </p:sp>
      <p:sp>
        <p:nvSpPr>
          <p:cNvPr id="142" name="Google Shape;142;p21"/>
          <p:cNvSpPr txBox="1"/>
          <p:nvPr>
            <p:ph idx="4294967295" type="title"/>
          </p:nvPr>
        </p:nvSpPr>
        <p:spPr>
          <a:xfrm>
            <a:off x="311700" y="824125"/>
            <a:ext cx="8520600" cy="251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Analysis of WNV presence</a:t>
            </a:r>
            <a:endParaRPr/>
          </a:p>
        </p:txBody>
      </p:sp>
      <p:pic>
        <p:nvPicPr>
          <p:cNvPr id="143" name="Google Shape;143;p21"/>
          <p:cNvPicPr preferRelativeResize="0"/>
          <p:nvPr/>
        </p:nvPicPr>
        <p:blipFill>
          <a:blip r:embed="rId3">
            <a:alphaModFix/>
          </a:blip>
          <a:stretch>
            <a:fillRect/>
          </a:stretch>
        </p:blipFill>
        <p:spPr>
          <a:xfrm>
            <a:off x="311700" y="1455525"/>
            <a:ext cx="3650813" cy="2333125"/>
          </a:xfrm>
          <a:prstGeom prst="rect">
            <a:avLst/>
          </a:prstGeom>
          <a:noFill/>
          <a:ln>
            <a:noFill/>
          </a:ln>
        </p:spPr>
      </p:pic>
      <p:pic>
        <p:nvPicPr>
          <p:cNvPr id="144" name="Google Shape;144;p21"/>
          <p:cNvPicPr preferRelativeResize="0"/>
          <p:nvPr/>
        </p:nvPicPr>
        <p:blipFill>
          <a:blip r:embed="rId4">
            <a:alphaModFix/>
          </a:blip>
          <a:stretch>
            <a:fillRect/>
          </a:stretch>
        </p:blipFill>
        <p:spPr>
          <a:xfrm>
            <a:off x="4304700" y="1455525"/>
            <a:ext cx="4527601" cy="2333125"/>
          </a:xfrm>
          <a:prstGeom prst="rect">
            <a:avLst/>
          </a:prstGeom>
          <a:noFill/>
          <a:ln>
            <a:noFill/>
          </a:ln>
        </p:spPr>
      </p:pic>
      <p:sp>
        <p:nvSpPr>
          <p:cNvPr id="145" name="Google Shape;145;p21"/>
          <p:cNvSpPr/>
          <p:nvPr/>
        </p:nvSpPr>
        <p:spPr>
          <a:xfrm>
            <a:off x="381675" y="1151025"/>
            <a:ext cx="3534900" cy="304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chemeClr val="accent5"/>
                </a:solidFill>
                <a:latin typeface="Century Gothic"/>
                <a:ea typeface="Century Gothic"/>
                <a:cs typeface="Century Gothic"/>
                <a:sym typeface="Century Gothic"/>
              </a:rPr>
              <a:t>Monthly WNV Analysis amongst samples</a:t>
            </a:r>
            <a:endParaRPr b="1" sz="1300">
              <a:solidFill>
                <a:schemeClr val="accent5"/>
              </a:solidFill>
              <a:latin typeface="Century Gothic"/>
              <a:ea typeface="Century Gothic"/>
              <a:cs typeface="Century Gothic"/>
              <a:sym typeface="Century Gothic"/>
            </a:endParaRPr>
          </a:p>
        </p:txBody>
      </p:sp>
      <p:sp>
        <p:nvSpPr>
          <p:cNvPr id="146" name="Google Shape;146;p21"/>
          <p:cNvSpPr/>
          <p:nvPr/>
        </p:nvSpPr>
        <p:spPr>
          <a:xfrm>
            <a:off x="4899750" y="1151025"/>
            <a:ext cx="3337500" cy="304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chemeClr val="accent5"/>
                </a:solidFill>
                <a:latin typeface="Century Gothic"/>
                <a:ea typeface="Century Gothic"/>
                <a:cs typeface="Century Gothic"/>
                <a:sym typeface="Century Gothic"/>
              </a:rPr>
              <a:t>Mosquitoes Species Analysis</a:t>
            </a:r>
            <a:endParaRPr b="1" sz="1300">
              <a:solidFill>
                <a:schemeClr val="accent5"/>
              </a:solidFill>
              <a:latin typeface="Century Gothic"/>
              <a:ea typeface="Century Gothic"/>
              <a:cs typeface="Century Gothic"/>
              <a:sym typeface="Century Gothic"/>
            </a:endParaRPr>
          </a:p>
        </p:txBody>
      </p:sp>
      <p:cxnSp>
        <p:nvCxnSpPr>
          <p:cNvPr id="147" name="Google Shape;147;p21"/>
          <p:cNvCxnSpPr/>
          <p:nvPr/>
        </p:nvCxnSpPr>
        <p:spPr>
          <a:xfrm>
            <a:off x="2516225" y="1653525"/>
            <a:ext cx="28500" cy="1937100"/>
          </a:xfrm>
          <a:prstGeom prst="straightConnector1">
            <a:avLst/>
          </a:prstGeom>
          <a:noFill/>
          <a:ln cap="flat" cmpd="sng" w="19050">
            <a:solidFill>
              <a:srgbClr val="FF0000"/>
            </a:solidFill>
            <a:prstDash val="dash"/>
            <a:round/>
            <a:headEnd len="med" w="med" type="none"/>
            <a:tailEnd len="med" w="med" type="none"/>
          </a:ln>
        </p:spPr>
      </p:cxnSp>
      <p:sp>
        <p:nvSpPr>
          <p:cNvPr id="148" name="Google Shape;148;p21"/>
          <p:cNvSpPr/>
          <p:nvPr/>
        </p:nvSpPr>
        <p:spPr>
          <a:xfrm>
            <a:off x="4662200" y="1918050"/>
            <a:ext cx="750000" cy="2088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21"/>
          <p:cNvSpPr/>
          <p:nvPr/>
        </p:nvSpPr>
        <p:spPr>
          <a:xfrm>
            <a:off x="4662200" y="2467350"/>
            <a:ext cx="750000" cy="2088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21"/>
          <p:cNvSpPr/>
          <p:nvPr/>
        </p:nvSpPr>
        <p:spPr>
          <a:xfrm>
            <a:off x="311700" y="3906850"/>
            <a:ext cx="3650700" cy="87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solidFill>
                  <a:srgbClr val="FFFFFF"/>
                </a:solidFill>
                <a:latin typeface="Century Gothic"/>
                <a:ea typeface="Century Gothic"/>
                <a:cs typeface="Century Gothic"/>
                <a:sym typeface="Century Gothic"/>
              </a:rPr>
              <a:t>From the chart above, we observe the presence of WNV amongst mosquitos spike in </a:t>
            </a:r>
            <a:r>
              <a:rPr b="1" lang="en" sz="1300">
                <a:solidFill>
                  <a:schemeClr val="accent5"/>
                </a:solidFill>
                <a:latin typeface="Century Gothic"/>
                <a:ea typeface="Century Gothic"/>
                <a:cs typeface="Century Gothic"/>
                <a:sym typeface="Century Gothic"/>
              </a:rPr>
              <a:t>August</a:t>
            </a:r>
            <a:r>
              <a:rPr lang="en" sz="1300">
                <a:solidFill>
                  <a:srgbClr val="FFFFFF"/>
                </a:solidFill>
                <a:latin typeface="Century Gothic"/>
                <a:ea typeface="Century Gothic"/>
                <a:cs typeface="Century Gothic"/>
                <a:sym typeface="Century Gothic"/>
              </a:rPr>
              <a:t> and subsides thereafter. </a:t>
            </a:r>
            <a:endParaRPr sz="1300">
              <a:solidFill>
                <a:srgbClr val="FFFFFF"/>
              </a:solidFill>
              <a:latin typeface="Century Gothic"/>
              <a:ea typeface="Century Gothic"/>
              <a:cs typeface="Century Gothic"/>
              <a:sym typeface="Century Gothic"/>
            </a:endParaRPr>
          </a:p>
        </p:txBody>
      </p:sp>
      <p:sp>
        <p:nvSpPr>
          <p:cNvPr id="151" name="Google Shape;151;p21"/>
          <p:cNvSpPr/>
          <p:nvPr/>
        </p:nvSpPr>
        <p:spPr>
          <a:xfrm>
            <a:off x="4304700" y="3906850"/>
            <a:ext cx="4527600" cy="87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solidFill>
                  <a:srgbClr val="FFFFFF"/>
                </a:solidFill>
                <a:latin typeface="Century Gothic"/>
                <a:ea typeface="Century Gothic"/>
                <a:cs typeface="Century Gothic"/>
                <a:sym typeface="Century Gothic"/>
              </a:rPr>
              <a:t>Amongst the 6 unique species of </a:t>
            </a:r>
            <a:r>
              <a:rPr lang="en" sz="1300">
                <a:solidFill>
                  <a:srgbClr val="FFFFFF"/>
                </a:solidFill>
                <a:latin typeface="Century Gothic"/>
                <a:ea typeface="Century Gothic"/>
                <a:cs typeface="Century Gothic"/>
                <a:sym typeface="Century Gothic"/>
              </a:rPr>
              <a:t>mosquitoes</a:t>
            </a:r>
            <a:r>
              <a:rPr lang="en" sz="1300">
                <a:solidFill>
                  <a:srgbClr val="FFFFFF"/>
                </a:solidFill>
                <a:latin typeface="Century Gothic"/>
                <a:ea typeface="Century Gothic"/>
                <a:cs typeface="Century Gothic"/>
                <a:sym typeface="Century Gothic"/>
              </a:rPr>
              <a:t> present in Windy City, only </a:t>
            </a:r>
            <a:r>
              <a:rPr b="1" lang="en" sz="1300">
                <a:solidFill>
                  <a:schemeClr val="accent5"/>
                </a:solidFill>
                <a:latin typeface="Century Gothic"/>
                <a:ea typeface="Century Gothic"/>
                <a:cs typeface="Century Gothic"/>
                <a:sym typeface="Century Gothic"/>
              </a:rPr>
              <a:t>2 species</a:t>
            </a:r>
            <a:r>
              <a:rPr lang="en" sz="1300">
                <a:solidFill>
                  <a:srgbClr val="FFFFFF"/>
                </a:solidFill>
                <a:latin typeface="Century Gothic"/>
                <a:ea typeface="Century Gothic"/>
                <a:cs typeface="Century Gothic"/>
                <a:sym typeface="Century Gothic"/>
              </a:rPr>
              <a:t> carry the WNV. </a:t>
            </a:r>
            <a:endParaRPr sz="1300">
              <a:solidFill>
                <a:srgbClr val="FFFFFF"/>
              </a:solidFill>
              <a:latin typeface="Century Gothic"/>
              <a:ea typeface="Century Gothic"/>
              <a:cs typeface="Century Gothic"/>
              <a:sym typeface="Century Gothic"/>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